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19" r:id="rId2"/>
    <p:sldId id="420" r:id="rId3"/>
    <p:sldId id="421" r:id="rId4"/>
    <p:sldId id="422" r:id="rId5"/>
  </p:sldIdLst>
  <p:sldSz cx="7777163" cy="109093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6">
          <p15:clr>
            <a:srgbClr val="A4A3A4"/>
          </p15:clr>
        </p15:guide>
        <p15:guide id="2" pos="24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2F0"/>
    <a:srgbClr val="E4E4E4"/>
    <a:srgbClr val="C0C0C0"/>
    <a:srgbClr val="4D4D4D"/>
    <a:srgbClr val="777777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94660"/>
  </p:normalViewPr>
  <p:slideViewPr>
    <p:cSldViewPr>
      <p:cViewPr>
        <p:scale>
          <a:sx n="75" d="100"/>
          <a:sy n="75" d="100"/>
        </p:scale>
        <p:origin x="43" y="43"/>
      </p:cViewPr>
      <p:guideLst>
        <p:guide orient="horz" pos="3436"/>
        <p:guide pos="24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47" cy="498328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826" y="0"/>
            <a:ext cx="2946246" cy="498328"/>
          </a:xfrm>
          <a:prstGeom prst="rect">
            <a:avLst/>
          </a:prstGeom>
        </p:spPr>
        <p:txBody>
          <a:bodyPr vert="horz" lIns="92108" tIns="46054" rIns="92108" bIns="46054" rtlCol="0"/>
          <a:lstStyle>
            <a:lvl1pPr algn="r">
              <a:defRPr sz="1200"/>
            </a:lvl1pPr>
          </a:lstStyle>
          <a:p>
            <a:fld id="{80DC5C23-8388-4D24-95D4-5284206D8C84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05038" y="1241425"/>
            <a:ext cx="23876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8" tIns="46054" rIns="92108" bIns="4605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77245"/>
            <a:ext cx="5439101" cy="3908363"/>
          </a:xfrm>
          <a:prstGeom prst="rect">
            <a:avLst/>
          </a:prstGeom>
        </p:spPr>
        <p:txBody>
          <a:bodyPr vert="horz" lIns="92108" tIns="46054" rIns="92108" bIns="4605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310"/>
            <a:ext cx="2946247" cy="498328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826" y="9428310"/>
            <a:ext cx="2946246" cy="498328"/>
          </a:xfrm>
          <a:prstGeom prst="rect">
            <a:avLst/>
          </a:prstGeom>
        </p:spPr>
        <p:txBody>
          <a:bodyPr vert="horz" lIns="92108" tIns="46054" rIns="92108" bIns="46054" rtlCol="0" anchor="b"/>
          <a:lstStyle>
            <a:lvl1pPr algn="r">
              <a:defRPr sz="1200"/>
            </a:lvl1pPr>
          </a:lstStyle>
          <a:p>
            <a:fld id="{FFFE65C1-C207-4D2A-9B89-F6BE2A179C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8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youngeun\Desktop\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831273" y="1446835"/>
            <a:ext cx="6113028" cy="8736257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Ⅰ-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제안개요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3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youngeun\Desktop\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831273" y="1446835"/>
            <a:ext cx="6113028" cy="8736257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Ⅱ-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사업추진 방안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394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youngeun\Desktop\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576212" y="1494210"/>
            <a:ext cx="6597097" cy="8688882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Ⅲ-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기술 부문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522514" y="270074"/>
            <a:ext cx="2267737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9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youngeun\Desktop\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831273" y="1446835"/>
            <a:ext cx="6113028" cy="8736257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Ⅳ-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사업관리부문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03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youngeun\Desktop\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831273" y="1446835"/>
            <a:ext cx="6113028" cy="8736257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Ⅴ-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err="1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제안사</a:t>
            </a: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 일반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66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youngeun\Desktop\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"/>
            <a:ext cx="7777163" cy="109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0"/>
          <p:cNvSpPr>
            <a:spLocks noChangeArrowheads="1"/>
          </p:cNvSpPr>
          <p:nvPr userDrawn="1"/>
        </p:nvSpPr>
        <p:spPr bwMode="auto">
          <a:xfrm>
            <a:off x="831273" y="1446835"/>
            <a:ext cx="6113028" cy="8736257"/>
          </a:xfrm>
          <a:prstGeom prst="rect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107787" y="108649"/>
            <a:ext cx="7560000" cy="10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Rectangle 75"/>
          <p:cNvSpPr>
            <a:spLocks noChangeArrowheads="1"/>
          </p:cNvSpPr>
          <p:nvPr userDrawn="1"/>
        </p:nvSpPr>
        <p:spPr bwMode="auto">
          <a:xfrm>
            <a:off x="3456782" y="10501684"/>
            <a:ext cx="862013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Ⅵ-</a:t>
            </a: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360189" y="10553792"/>
            <a:ext cx="2263440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2014.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Copyright(c) DEAWOO INFORMATION SYSTEMS</a:t>
            </a:r>
            <a:r>
              <a:rPr kumimoji="0" lang="en-US" altLang="ko-KR" sz="600" baseline="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 Co</a:t>
            </a:r>
            <a:r>
              <a:rPr kumimoji="0" lang="en-US" altLang="ko-KR" sz="600" dirty="0" smtClean="0">
                <a:solidFill>
                  <a:srgbClr val="525252"/>
                </a:solidFill>
                <a:latin typeface="Arial" pitchFamily="34" charset="0"/>
                <a:ea typeface="-윤명조160" pitchFamily="18" charset="-127"/>
              </a:rPr>
              <a:t>. Ltd. </a:t>
            </a:r>
            <a:endParaRPr kumimoji="0" lang="en-US" altLang="ko-KR" sz="600" dirty="0">
              <a:solidFill>
                <a:srgbClr val="525252"/>
              </a:solidFill>
              <a:latin typeface="Arial" pitchFamily="34" charset="0"/>
              <a:ea typeface="-윤명조160" pitchFamily="18" charset="-127"/>
            </a:endParaRPr>
          </a:p>
        </p:txBody>
      </p:sp>
      <p:sp>
        <p:nvSpPr>
          <p:cNvPr id="12" name="Rectangle 95"/>
          <p:cNvSpPr txBox="1">
            <a:spLocks noChangeArrowheads="1"/>
          </p:cNvSpPr>
          <p:nvPr userDrawn="1"/>
        </p:nvSpPr>
        <p:spPr>
          <a:xfrm>
            <a:off x="1791185" y="558106"/>
            <a:ext cx="1998132" cy="33932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12700"/>
            </a:sp3d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>
              <a:lnSpc>
                <a:spcPct val="130000"/>
              </a:lnSpc>
              <a:spcAft>
                <a:spcPct val="0"/>
              </a:spcAft>
            </a:pPr>
            <a:r>
              <a:rPr lang="ko-KR" altLang="en-US" sz="1800" dirty="0" smtClean="0">
                <a:solidFill>
                  <a:srgbClr val="4D4D4D"/>
                </a:solidFill>
                <a:latin typeface="-파랑새B" panose="02030504000101010101" pitchFamily="18" charset="-127"/>
                <a:ea typeface="-파랑새B" panose="02030504000101010101" pitchFamily="18" charset="-127"/>
                <a:cs typeface="+mn-cs"/>
              </a:rPr>
              <a:t>기타</a:t>
            </a:r>
            <a:endParaRPr lang="en-US" altLang="ko-KR" sz="1800" dirty="0" smtClean="0">
              <a:solidFill>
                <a:srgbClr val="4D4D4D"/>
              </a:solidFill>
              <a:latin typeface="-파랑새B" panose="02030504000101010101" pitchFamily="18" charset="-127"/>
              <a:ea typeface="-파랑새B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506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7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95"/>
          <p:cNvSpPr txBox="1">
            <a:spLocks noChangeArrowheads="1"/>
          </p:cNvSpPr>
          <p:nvPr/>
        </p:nvSpPr>
        <p:spPr>
          <a:xfrm>
            <a:off x="697417" y="607842"/>
            <a:ext cx="6128951" cy="3000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 latinLnBrk="0">
              <a:lnSpc>
                <a:spcPct val="130000"/>
              </a:lnSpc>
              <a:spcAft>
                <a:spcPct val="0"/>
              </a:spcAft>
            </a:pPr>
            <a:r>
              <a:rPr lang="ko-KR" altLang="en-US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다</a:t>
            </a:r>
            <a:r>
              <a:rPr lang="en-US" altLang="ko-KR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 DW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시스템 기능 개선</a:t>
            </a:r>
            <a:endParaRPr lang="en-US" altLang="ko-KR" sz="15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67" name="Group 319"/>
          <p:cNvGrpSpPr>
            <a:grpSpLocks/>
          </p:cNvGrpSpPr>
          <p:nvPr/>
        </p:nvGrpSpPr>
        <p:grpSpPr bwMode="auto">
          <a:xfrm>
            <a:off x="644566" y="1649362"/>
            <a:ext cx="6484375" cy="304362"/>
            <a:chOff x="210" y="1526"/>
            <a:chExt cx="3775" cy="188"/>
          </a:xfrm>
        </p:grpSpPr>
        <p:pic>
          <p:nvPicPr>
            <p:cNvPr id="91" name="Picture 320" descr="중간바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10" y="1526"/>
              <a:ext cx="377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 Box 321"/>
            <p:cNvSpPr txBox="1">
              <a:spLocks noChangeArrowheads="1"/>
            </p:cNvSpPr>
            <p:nvPr/>
          </p:nvSpPr>
          <p:spPr bwMode="gray">
            <a:xfrm>
              <a:off x="406" y="1575"/>
              <a:ext cx="22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smtClean="0">
                  <a:latin typeface="나눔고딕 ExtraBold" pitchFamily="50" charset="-127"/>
                  <a:ea typeface="나눔고딕 ExtraBold" pitchFamily="50" charset="-127"/>
                </a:rPr>
                <a:t>Point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7" name="Text Box 321"/>
            <p:cNvSpPr txBox="1">
              <a:spLocks noChangeArrowheads="1"/>
            </p:cNvSpPr>
            <p:nvPr/>
          </p:nvSpPr>
          <p:spPr bwMode="gray">
            <a:xfrm>
              <a:off x="774" y="1575"/>
              <a:ext cx="964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dirty="0" smtClean="0">
                  <a:latin typeface="나눔고딕 ExtraBold" pitchFamily="50" charset="-127"/>
                  <a:ea typeface="나눔고딕 ExtraBold" pitchFamily="50" charset="-127"/>
                </a:rPr>
                <a:t>DW</a:t>
              </a:r>
              <a:r>
                <a:rPr kumimoji="1" lang="ko-KR" altLang="en-US" sz="1200" dirty="0" smtClean="0">
                  <a:latin typeface="나눔고딕 ExtraBold" pitchFamily="50" charset="-127"/>
                  <a:ea typeface="나눔고딕 ExtraBold" pitchFamily="50" charset="-127"/>
                </a:rPr>
                <a:t>시스템 기능개선 방안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733" y="927175"/>
            <a:ext cx="6490229" cy="547804"/>
            <a:chOff x="699642" y="927175"/>
            <a:chExt cx="6490229" cy="547804"/>
          </a:xfrm>
        </p:grpSpPr>
        <p:grpSp>
          <p:nvGrpSpPr>
            <p:cNvPr id="5" name="그룹 4"/>
            <p:cNvGrpSpPr/>
            <p:nvPr/>
          </p:nvGrpSpPr>
          <p:grpSpPr>
            <a:xfrm>
              <a:off x="3838680" y="943637"/>
              <a:ext cx="2977528" cy="494006"/>
              <a:chOff x="3951592" y="896012"/>
              <a:chExt cx="2977528" cy="494006"/>
            </a:xfrm>
          </p:grpSpPr>
          <p:sp>
            <p:nvSpPr>
              <p:cNvPr id="83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3951592" y="896012"/>
                <a:ext cx="977054" cy="49400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4984298" y="896582"/>
                <a:ext cx="1944822" cy="486924"/>
                <a:chOff x="-6308911" y="2356258"/>
                <a:chExt cx="13248191" cy="408508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>
                  <a:off x="-6308911" y="2356258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-6308911" y="2764766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ectangle 95"/>
              <p:cNvSpPr txBox="1">
                <a:spLocks noChangeArrowheads="1"/>
              </p:cNvSpPr>
              <p:nvPr/>
            </p:nvSpPr>
            <p:spPr>
              <a:xfrm>
                <a:off x="4212792" y="980869"/>
                <a:ext cx="737548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특장점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8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991" y="988032"/>
                <a:ext cx="324428" cy="313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4" name="그룹 73"/>
            <p:cNvGrpSpPr/>
            <p:nvPr/>
          </p:nvGrpSpPr>
          <p:grpSpPr>
            <a:xfrm>
              <a:off x="699642" y="927175"/>
              <a:ext cx="3000690" cy="547804"/>
              <a:chOff x="812554" y="2113428"/>
              <a:chExt cx="3000690" cy="547804"/>
            </a:xfrm>
          </p:grpSpPr>
          <p:sp>
            <p:nvSpPr>
              <p:cNvPr id="75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129890"/>
                <a:ext cx="956690" cy="322092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583078" y="2200784"/>
                <a:ext cx="915635" cy="1384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marL="90488" indent="-90488" latinLnBrk="0">
                  <a:buClr>
                    <a:srgbClr val="4D4D4D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 </a:t>
                </a:r>
                <a:r>
                  <a:rPr lang="ko-KR" altLang="en-US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기능 요구사항</a:t>
                </a:r>
                <a:endParaRPr lang="ko-KR" altLang="en-US" sz="9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508760" y="2130460"/>
                <a:ext cx="2304484" cy="486924"/>
                <a:chOff x="1781788" y="2356258"/>
                <a:chExt cx="3042441" cy="408508"/>
              </a:xfrm>
            </p:grpSpPr>
            <p:cxnSp>
              <p:nvCxnSpPr>
                <p:cNvPr id="80" name="직선 연결선 79"/>
                <p:cNvCxnSpPr/>
                <p:nvPr/>
              </p:nvCxnSpPr>
              <p:spPr>
                <a:xfrm>
                  <a:off x="1781788" y="2356258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>
                  <a:off x="1781788" y="2764766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 95"/>
              <p:cNvSpPr txBox="1">
                <a:spLocks noChangeArrowheads="1"/>
              </p:cNvSpPr>
              <p:nvPr/>
            </p:nvSpPr>
            <p:spPr>
              <a:xfrm>
                <a:off x="1115389" y="2113428"/>
                <a:ext cx="570764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en-US" altLang="ko-KR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RFP</a:t>
                </a: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평가항목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79" name="Picture 3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795" y="2143496"/>
                <a:ext cx="312739" cy="299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4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473596"/>
                <a:ext cx="956690" cy="18763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Rectangle 95"/>
              <p:cNvSpPr txBox="1">
                <a:spLocks noChangeArrowheads="1"/>
              </p:cNvSpPr>
              <p:nvPr/>
            </p:nvSpPr>
            <p:spPr>
              <a:xfrm>
                <a:off x="893950" y="2480134"/>
                <a:ext cx="792203" cy="1692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제안서 위치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173" name="직사각형 172"/>
            <p:cNvSpPr/>
            <p:nvPr/>
          </p:nvSpPr>
          <p:spPr>
            <a:xfrm>
              <a:off x="4912038" y="979920"/>
              <a:ext cx="2277833" cy="4154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기존 의약품 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DW </a:t>
              </a:r>
              <a:r>
                <a:rPr lang="ko-KR" altLang="en-US" sz="900" dirty="0" err="1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영향도를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최소화한 일련번호 기반 의약품 유통 정보 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DW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  <a:endParaRPr lang="en-US" altLang="ko-KR" sz="90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endParaRPr lang="ko-KR" altLang="en-US" sz="9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30943" y="1287343"/>
              <a:ext cx="1860516" cy="175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ysClr val="windowText" lastClr="000000"/>
                  </a:solidFill>
                </a:rPr>
                <a:t>III - ??</a:t>
              </a:r>
              <a:endParaRPr lang="ko-KR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736868" y="957299"/>
              <a:ext cx="520811" cy="264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ysClr val="windowText" lastClr="000000"/>
                  </a:solidFill>
                </a:rPr>
                <a:t>기술 및 기능</a:t>
              </a:r>
              <a:endParaRPr lang="ko-KR" altLang="en-US" sz="6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2928" y="2002416"/>
            <a:ext cx="2273102" cy="169277"/>
            <a:chOff x="815387" y="3234180"/>
            <a:chExt cx="2273102" cy="169277"/>
          </a:xfrm>
        </p:grpSpPr>
        <p:grpSp>
          <p:nvGrpSpPr>
            <p:cNvPr id="179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181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82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180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2005357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의약품 </a:t>
              </a:r>
              <a:r>
                <a:rPr kumimoji="1" lang="en-US" altLang="ko-KR" sz="1100" dirty="0" smtClean="0">
                  <a:latin typeface="나눔고딕 ExtraBold" pitchFamily="50" charset="-127"/>
                  <a:ea typeface="나눔고딕 ExtraBold" pitchFamily="50" charset="-127"/>
                </a:rPr>
                <a:t>DW </a:t>
              </a: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시스템 기능개선 방안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34" name="Picture 69" descr="110707 copy"/>
          <p:cNvPicPr>
            <a:picLocks noChangeAspect="1" noChangeArrowheads="1"/>
          </p:cNvPicPr>
          <p:nvPr/>
        </p:nvPicPr>
        <p:blipFill rotWithShape="1">
          <a:blip r:embed="rId5"/>
          <a:srcRect b="20480"/>
          <a:stretch>
            <a:fillRect/>
          </a:stretch>
        </p:blipFill>
        <p:spPr bwMode="gray">
          <a:xfrm>
            <a:off x="1116091" y="2284960"/>
            <a:ext cx="5976777" cy="81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69" descr="110707 copy"/>
          <p:cNvPicPr>
            <a:picLocks noChangeAspect="1" noChangeArrowheads="1"/>
          </p:cNvPicPr>
          <p:nvPr/>
        </p:nvPicPr>
        <p:blipFill rotWithShape="1">
          <a:blip r:embed="rId5"/>
          <a:srcRect t="79520"/>
          <a:stretch>
            <a:fillRect/>
          </a:stretch>
        </p:blipFill>
        <p:spPr bwMode="gray">
          <a:xfrm>
            <a:off x="853819" y="3037715"/>
            <a:ext cx="5975097" cy="207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122"/>
          <p:cNvGrpSpPr/>
          <p:nvPr/>
        </p:nvGrpSpPr>
        <p:grpSpPr>
          <a:xfrm rot="10800000">
            <a:off x="1860876" y="3252046"/>
            <a:ext cx="4040000" cy="562023"/>
            <a:chOff x="1488" y="3134"/>
            <a:chExt cx="1344" cy="370"/>
          </a:xfrm>
        </p:grpSpPr>
        <p:sp>
          <p:nvSpPr>
            <p:cNvPr id="37" name="Freeform 123"/>
            <p:cNvSpPr/>
            <p:nvPr/>
          </p:nvSpPr>
          <p:spPr>
            <a:xfrm rot="10800000">
              <a:off x="1491" y="3171"/>
              <a:ext cx="1344" cy="339"/>
            </a:xfrm>
            <a:custGeom>
              <a:avLst/>
              <a:gdLst>
                <a:gd name="T0" fmla="*/ 0 w 2766"/>
                <a:gd name="T1" fmla="*/ 0 h 2744"/>
                <a:gd name="T2" fmla="*/ 0 w 2766"/>
                <a:gd name="T3" fmla="*/ 0 h 2744"/>
                <a:gd name="T4" fmla="*/ 0 w 2766"/>
                <a:gd name="T5" fmla="*/ 0 h 2744"/>
                <a:gd name="T6" fmla="*/ 0 w 2766"/>
                <a:gd name="T7" fmla="*/ 0 h 2744"/>
                <a:gd name="T8" fmla="*/ 0 w 2766"/>
                <a:gd name="T9" fmla="*/ 0 h 2744"/>
                <a:gd name="T10" fmla="*/ 0 w 2766"/>
                <a:gd name="T11" fmla="*/ 0 h 2744"/>
                <a:gd name="T12" fmla="*/ 0 w 2766"/>
                <a:gd name="T13" fmla="*/ 0 h 2744"/>
                <a:gd name="T14" fmla="*/ 0 w 2766"/>
                <a:gd name="T15" fmla="*/ 0 h 2744"/>
                <a:gd name="T16" fmla="*/ 0 w 2766"/>
                <a:gd name="T17" fmla="*/ 0 h 2744"/>
                <a:gd name="T18" fmla="*/ 0 w 2766"/>
                <a:gd name="T19" fmla="*/ 0 h 2744"/>
                <a:gd name="T20" fmla="*/ 0 w 2766"/>
                <a:gd name="T21" fmla="*/ 0 h 2744"/>
                <a:gd name="T22" fmla="*/ 0 w 2766"/>
                <a:gd name="T23" fmla="*/ 0 h 2744"/>
                <a:gd name="T24" fmla="*/ 0 w 2766"/>
                <a:gd name="T25" fmla="*/ 0 h 2744"/>
                <a:gd name="T26" fmla="*/ 0 w 2766"/>
                <a:gd name="T27" fmla="*/ 0 h 2744"/>
                <a:gd name="T28" fmla="*/ 0 w 2766"/>
                <a:gd name="T29" fmla="*/ 0 h 2744"/>
                <a:gd name="T30" fmla="*/ 0 w 2766"/>
                <a:gd name="T31" fmla="*/ 0 h 2744"/>
                <a:gd name="T32" fmla="*/ 0 w 2766"/>
                <a:gd name="T33" fmla="*/ 0 h 2744"/>
                <a:gd name="T34" fmla="*/ 0 w 2766"/>
                <a:gd name="T35" fmla="*/ 0 h 2744"/>
                <a:gd name="T36" fmla="*/ 0 w 2766"/>
                <a:gd name="T37" fmla="*/ 0 h 2744"/>
                <a:gd name="T38" fmla="*/ 0 w 2766"/>
                <a:gd name="T39" fmla="*/ 0 h 2744"/>
                <a:gd name="T40" fmla="*/ 0 w 2766"/>
                <a:gd name="T41" fmla="*/ 0 h 2744"/>
                <a:gd name="T42" fmla="*/ 0 w 2766"/>
                <a:gd name="T43" fmla="*/ 0 h 2744"/>
                <a:gd name="T44" fmla="*/ 0 w 2766"/>
                <a:gd name="T45" fmla="*/ 0 h 2744"/>
                <a:gd name="T46" fmla="*/ 0 w 2766"/>
                <a:gd name="T47" fmla="*/ 0 h 2744"/>
                <a:gd name="T48" fmla="*/ 0 w 2766"/>
                <a:gd name="T49" fmla="*/ 0 h 2744"/>
                <a:gd name="T50" fmla="*/ 0 w 2766"/>
                <a:gd name="T51" fmla="*/ 0 h 2744"/>
                <a:gd name="T52" fmla="*/ 0 w 2766"/>
                <a:gd name="T53" fmla="*/ 0 h 2744"/>
                <a:gd name="T54" fmla="*/ 0 w 2766"/>
                <a:gd name="T55" fmla="*/ 0 h 2744"/>
                <a:gd name="T56" fmla="*/ 0 w 2766"/>
                <a:gd name="T57" fmla="*/ 0 h 2744"/>
                <a:gd name="T58" fmla="*/ 0 w 2766"/>
                <a:gd name="T59" fmla="*/ 0 h 2744"/>
                <a:gd name="T60" fmla="*/ 0 w 2766"/>
                <a:gd name="T61" fmla="*/ 0 h 2744"/>
                <a:gd name="T62" fmla="*/ 0 w 2766"/>
                <a:gd name="T63" fmla="*/ 0 h 2744"/>
                <a:gd name="T64" fmla="*/ 0 w 2766"/>
                <a:gd name="T65" fmla="*/ 0 h 2744"/>
                <a:gd name="T66" fmla="*/ 0 w 2766"/>
                <a:gd name="T67" fmla="*/ 0 h 2744"/>
                <a:gd name="T68" fmla="*/ 0 w 2766"/>
                <a:gd name="T69" fmla="*/ 0 h 2744"/>
                <a:gd name="T70" fmla="*/ 0 w 2766"/>
                <a:gd name="T71" fmla="*/ 0 h 2744"/>
                <a:gd name="T72" fmla="*/ 0 w 2766"/>
                <a:gd name="T73" fmla="*/ 0 h 2744"/>
                <a:gd name="T74" fmla="*/ 0 w 2766"/>
                <a:gd name="T75" fmla="*/ 0 h 2744"/>
                <a:gd name="T76" fmla="*/ 0 w 2766"/>
                <a:gd name="T77" fmla="*/ 0 h 274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66"/>
                <a:gd name="T118" fmla="*/ 0 h 2744"/>
                <a:gd name="T119" fmla="*/ 2766 w 2766"/>
                <a:gd name="T120" fmla="*/ 2744 h 274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66" h="2744">
                  <a:moveTo>
                    <a:pt x="2696" y="2744"/>
                  </a:moveTo>
                  <a:lnTo>
                    <a:pt x="2281" y="1456"/>
                  </a:lnTo>
                  <a:lnTo>
                    <a:pt x="2766" y="1456"/>
                  </a:lnTo>
                  <a:lnTo>
                    <a:pt x="2737" y="1445"/>
                  </a:lnTo>
                  <a:lnTo>
                    <a:pt x="2707" y="1432"/>
                  </a:lnTo>
                  <a:lnTo>
                    <a:pt x="2680" y="1419"/>
                  </a:lnTo>
                  <a:lnTo>
                    <a:pt x="2650" y="1404"/>
                  </a:lnTo>
                  <a:lnTo>
                    <a:pt x="2622" y="1390"/>
                  </a:lnTo>
                  <a:lnTo>
                    <a:pt x="2595" y="1375"/>
                  </a:lnTo>
                  <a:lnTo>
                    <a:pt x="2567" y="1359"/>
                  </a:lnTo>
                  <a:lnTo>
                    <a:pt x="2539" y="1343"/>
                  </a:lnTo>
                  <a:lnTo>
                    <a:pt x="2483" y="1308"/>
                  </a:lnTo>
                  <a:lnTo>
                    <a:pt x="2429" y="1271"/>
                  </a:lnTo>
                  <a:lnTo>
                    <a:pt x="2375" y="1233"/>
                  </a:lnTo>
                  <a:lnTo>
                    <a:pt x="2324" y="1193"/>
                  </a:lnTo>
                  <a:lnTo>
                    <a:pt x="2271" y="1151"/>
                  </a:lnTo>
                  <a:lnTo>
                    <a:pt x="2221" y="1108"/>
                  </a:lnTo>
                  <a:lnTo>
                    <a:pt x="2171" y="1063"/>
                  </a:lnTo>
                  <a:lnTo>
                    <a:pt x="2121" y="1015"/>
                  </a:lnTo>
                  <a:lnTo>
                    <a:pt x="2075" y="968"/>
                  </a:lnTo>
                  <a:lnTo>
                    <a:pt x="2028" y="920"/>
                  </a:lnTo>
                  <a:lnTo>
                    <a:pt x="1981" y="870"/>
                  </a:lnTo>
                  <a:lnTo>
                    <a:pt x="1937" y="820"/>
                  </a:lnTo>
                  <a:lnTo>
                    <a:pt x="1893" y="768"/>
                  </a:lnTo>
                  <a:lnTo>
                    <a:pt x="1850" y="717"/>
                  </a:lnTo>
                  <a:lnTo>
                    <a:pt x="1808" y="664"/>
                  </a:lnTo>
                  <a:lnTo>
                    <a:pt x="1768" y="611"/>
                  </a:lnTo>
                  <a:lnTo>
                    <a:pt x="1729" y="558"/>
                  </a:lnTo>
                  <a:lnTo>
                    <a:pt x="1691" y="506"/>
                  </a:lnTo>
                  <a:lnTo>
                    <a:pt x="1654" y="453"/>
                  </a:lnTo>
                  <a:lnTo>
                    <a:pt x="1619" y="400"/>
                  </a:lnTo>
                  <a:lnTo>
                    <a:pt x="1584" y="347"/>
                  </a:lnTo>
                  <a:lnTo>
                    <a:pt x="1551" y="296"/>
                  </a:lnTo>
                  <a:lnTo>
                    <a:pt x="1519" y="244"/>
                  </a:lnTo>
                  <a:lnTo>
                    <a:pt x="1490" y="194"/>
                  </a:lnTo>
                  <a:lnTo>
                    <a:pt x="1461" y="144"/>
                  </a:lnTo>
                  <a:lnTo>
                    <a:pt x="1433" y="95"/>
                  </a:lnTo>
                  <a:lnTo>
                    <a:pt x="1408" y="47"/>
                  </a:lnTo>
                  <a:lnTo>
                    <a:pt x="1383" y="0"/>
                  </a:lnTo>
                  <a:lnTo>
                    <a:pt x="1358" y="47"/>
                  </a:lnTo>
                  <a:lnTo>
                    <a:pt x="1332" y="95"/>
                  </a:lnTo>
                  <a:lnTo>
                    <a:pt x="1305" y="144"/>
                  </a:lnTo>
                  <a:lnTo>
                    <a:pt x="1276" y="194"/>
                  </a:lnTo>
                  <a:lnTo>
                    <a:pt x="1245" y="244"/>
                  </a:lnTo>
                  <a:lnTo>
                    <a:pt x="1215" y="296"/>
                  </a:lnTo>
                  <a:lnTo>
                    <a:pt x="1182" y="347"/>
                  </a:lnTo>
                  <a:lnTo>
                    <a:pt x="1147" y="400"/>
                  </a:lnTo>
                  <a:lnTo>
                    <a:pt x="1112" y="453"/>
                  </a:lnTo>
                  <a:lnTo>
                    <a:pt x="1075" y="506"/>
                  </a:lnTo>
                  <a:lnTo>
                    <a:pt x="1037" y="558"/>
                  </a:lnTo>
                  <a:lnTo>
                    <a:pt x="998" y="611"/>
                  </a:lnTo>
                  <a:lnTo>
                    <a:pt x="958" y="664"/>
                  </a:lnTo>
                  <a:lnTo>
                    <a:pt x="916" y="717"/>
                  </a:lnTo>
                  <a:lnTo>
                    <a:pt x="873" y="768"/>
                  </a:lnTo>
                  <a:lnTo>
                    <a:pt x="829" y="820"/>
                  </a:lnTo>
                  <a:lnTo>
                    <a:pt x="785" y="870"/>
                  </a:lnTo>
                  <a:lnTo>
                    <a:pt x="740" y="920"/>
                  </a:lnTo>
                  <a:lnTo>
                    <a:pt x="693" y="968"/>
                  </a:lnTo>
                  <a:lnTo>
                    <a:pt x="645" y="1015"/>
                  </a:lnTo>
                  <a:lnTo>
                    <a:pt x="595" y="1063"/>
                  </a:lnTo>
                  <a:lnTo>
                    <a:pt x="545" y="1108"/>
                  </a:lnTo>
                  <a:lnTo>
                    <a:pt x="495" y="1151"/>
                  </a:lnTo>
                  <a:lnTo>
                    <a:pt x="442" y="1193"/>
                  </a:lnTo>
                  <a:lnTo>
                    <a:pt x="391" y="1233"/>
                  </a:lnTo>
                  <a:lnTo>
                    <a:pt x="337" y="1271"/>
                  </a:lnTo>
                  <a:lnTo>
                    <a:pt x="283" y="1308"/>
                  </a:lnTo>
                  <a:lnTo>
                    <a:pt x="227" y="1343"/>
                  </a:lnTo>
                  <a:lnTo>
                    <a:pt x="199" y="1359"/>
                  </a:lnTo>
                  <a:lnTo>
                    <a:pt x="171" y="1375"/>
                  </a:lnTo>
                  <a:lnTo>
                    <a:pt x="144" y="1390"/>
                  </a:lnTo>
                  <a:lnTo>
                    <a:pt x="116" y="1404"/>
                  </a:lnTo>
                  <a:lnTo>
                    <a:pt x="86" y="1419"/>
                  </a:lnTo>
                  <a:lnTo>
                    <a:pt x="59" y="1432"/>
                  </a:lnTo>
                  <a:lnTo>
                    <a:pt x="29" y="1445"/>
                  </a:lnTo>
                  <a:lnTo>
                    <a:pt x="0" y="1456"/>
                  </a:lnTo>
                  <a:lnTo>
                    <a:pt x="485" y="1456"/>
                  </a:lnTo>
                  <a:lnTo>
                    <a:pt x="70" y="2744"/>
                  </a:lnTo>
                  <a:lnTo>
                    <a:pt x="2696" y="2744"/>
                  </a:lnTo>
                  <a:close/>
                </a:path>
              </a:pathLst>
            </a:custGeom>
            <a:gradFill rotWithShape="0">
              <a:gsLst>
                <a:gs pos="0">
                  <a:srgbClr val="EAEAEA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 defTabSz="857936"/>
              <a:endParaRPr lang="ko-KR" altLang="en-US" sz="1687">
                <a:solidFill>
                  <a:prstClr val="black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124"/>
            <p:cNvSpPr/>
            <p:nvPr/>
          </p:nvSpPr>
          <p:spPr>
            <a:xfrm rot="10800000">
              <a:off x="1491" y="3138"/>
              <a:ext cx="1344" cy="336"/>
            </a:xfrm>
            <a:custGeom>
              <a:avLst/>
              <a:gdLst>
                <a:gd name="T0" fmla="*/ 0 w 2766"/>
                <a:gd name="T1" fmla="*/ 0 h 2744"/>
                <a:gd name="T2" fmla="*/ 0 w 2766"/>
                <a:gd name="T3" fmla="*/ 0 h 2744"/>
                <a:gd name="T4" fmla="*/ 0 w 2766"/>
                <a:gd name="T5" fmla="*/ 0 h 2744"/>
                <a:gd name="T6" fmla="*/ 0 w 2766"/>
                <a:gd name="T7" fmla="*/ 0 h 2744"/>
                <a:gd name="T8" fmla="*/ 0 w 2766"/>
                <a:gd name="T9" fmla="*/ 0 h 2744"/>
                <a:gd name="T10" fmla="*/ 0 w 2766"/>
                <a:gd name="T11" fmla="*/ 0 h 2744"/>
                <a:gd name="T12" fmla="*/ 0 w 2766"/>
                <a:gd name="T13" fmla="*/ 0 h 2744"/>
                <a:gd name="T14" fmla="*/ 0 w 2766"/>
                <a:gd name="T15" fmla="*/ 0 h 2744"/>
                <a:gd name="T16" fmla="*/ 0 w 2766"/>
                <a:gd name="T17" fmla="*/ 0 h 2744"/>
                <a:gd name="T18" fmla="*/ 0 w 2766"/>
                <a:gd name="T19" fmla="*/ 0 h 2744"/>
                <a:gd name="T20" fmla="*/ 0 w 2766"/>
                <a:gd name="T21" fmla="*/ 0 h 2744"/>
                <a:gd name="T22" fmla="*/ 0 w 2766"/>
                <a:gd name="T23" fmla="*/ 0 h 2744"/>
                <a:gd name="T24" fmla="*/ 0 w 2766"/>
                <a:gd name="T25" fmla="*/ 0 h 2744"/>
                <a:gd name="T26" fmla="*/ 0 w 2766"/>
                <a:gd name="T27" fmla="*/ 0 h 2744"/>
                <a:gd name="T28" fmla="*/ 0 w 2766"/>
                <a:gd name="T29" fmla="*/ 0 h 2744"/>
                <a:gd name="T30" fmla="*/ 0 w 2766"/>
                <a:gd name="T31" fmla="*/ 0 h 2744"/>
                <a:gd name="T32" fmla="*/ 0 w 2766"/>
                <a:gd name="T33" fmla="*/ 0 h 2744"/>
                <a:gd name="T34" fmla="*/ 0 w 2766"/>
                <a:gd name="T35" fmla="*/ 0 h 2744"/>
                <a:gd name="T36" fmla="*/ 0 w 2766"/>
                <a:gd name="T37" fmla="*/ 0 h 2744"/>
                <a:gd name="T38" fmla="*/ 0 w 2766"/>
                <a:gd name="T39" fmla="*/ 0 h 2744"/>
                <a:gd name="T40" fmla="*/ 0 w 2766"/>
                <a:gd name="T41" fmla="*/ 0 h 2744"/>
                <a:gd name="T42" fmla="*/ 0 w 2766"/>
                <a:gd name="T43" fmla="*/ 0 h 2744"/>
                <a:gd name="T44" fmla="*/ 0 w 2766"/>
                <a:gd name="T45" fmla="*/ 0 h 2744"/>
                <a:gd name="T46" fmla="*/ 0 w 2766"/>
                <a:gd name="T47" fmla="*/ 0 h 2744"/>
                <a:gd name="T48" fmla="*/ 0 w 2766"/>
                <a:gd name="T49" fmla="*/ 0 h 2744"/>
                <a:gd name="T50" fmla="*/ 0 w 2766"/>
                <a:gd name="T51" fmla="*/ 0 h 2744"/>
                <a:gd name="T52" fmla="*/ 0 w 2766"/>
                <a:gd name="T53" fmla="*/ 0 h 2744"/>
                <a:gd name="T54" fmla="*/ 0 w 2766"/>
                <a:gd name="T55" fmla="*/ 0 h 2744"/>
                <a:gd name="T56" fmla="*/ 0 w 2766"/>
                <a:gd name="T57" fmla="*/ 0 h 2744"/>
                <a:gd name="T58" fmla="*/ 0 w 2766"/>
                <a:gd name="T59" fmla="*/ 0 h 2744"/>
                <a:gd name="T60" fmla="*/ 0 w 2766"/>
                <a:gd name="T61" fmla="*/ 0 h 2744"/>
                <a:gd name="T62" fmla="*/ 0 w 2766"/>
                <a:gd name="T63" fmla="*/ 0 h 2744"/>
                <a:gd name="T64" fmla="*/ 0 w 2766"/>
                <a:gd name="T65" fmla="*/ 0 h 2744"/>
                <a:gd name="T66" fmla="*/ 0 w 2766"/>
                <a:gd name="T67" fmla="*/ 0 h 2744"/>
                <a:gd name="T68" fmla="*/ 0 w 2766"/>
                <a:gd name="T69" fmla="*/ 0 h 2744"/>
                <a:gd name="T70" fmla="*/ 0 w 2766"/>
                <a:gd name="T71" fmla="*/ 0 h 2744"/>
                <a:gd name="T72" fmla="*/ 0 w 2766"/>
                <a:gd name="T73" fmla="*/ 0 h 2744"/>
                <a:gd name="T74" fmla="*/ 0 w 2766"/>
                <a:gd name="T75" fmla="*/ 0 h 2744"/>
                <a:gd name="T76" fmla="*/ 0 w 2766"/>
                <a:gd name="T77" fmla="*/ 0 h 274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66"/>
                <a:gd name="T118" fmla="*/ 0 h 2744"/>
                <a:gd name="T119" fmla="*/ 2766 w 2766"/>
                <a:gd name="T120" fmla="*/ 2744 h 274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66" h="2744">
                  <a:moveTo>
                    <a:pt x="2696" y="2744"/>
                  </a:moveTo>
                  <a:lnTo>
                    <a:pt x="2281" y="1456"/>
                  </a:lnTo>
                  <a:lnTo>
                    <a:pt x="2766" y="1456"/>
                  </a:lnTo>
                  <a:lnTo>
                    <a:pt x="2737" y="1445"/>
                  </a:lnTo>
                  <a:lnTo>
                    <a:pt x="2707" y="1432"/>
                  </a:lnTo>
                  <a:lnTo>
                    <a:pt x="2680" y="1419"/>
                  </a:lnTo>
                  <a:lnTo>
                    <a:pt x="2650" y="1404"/>
                  </a:lnTo>
                  <a:lnTo>
                    <a:pt x="2622" y="1390"/>
                  </a:lnTo>
                  <a:lnTo>
                    <a:pt x="2595" y="1375"/>
                  </a:lnTo>
                  <a:lnTo>
                    <a:pt x="2567" y="1359"/>
                  </a:lnTo>
                  <a:lnTo>
                    <a:pt x="2539" y="1343"/>
                  </a:lnTo>
                  <a:lnTo>
                    <a:pt x="2483" y="1308"/>
                  </a:lnTo>
                  <a:lnTo>
                    <a:pt x="2429" y="1271"/>
                  </a:lnTo>
                  <a:lnTo>
                    <a:pt x="2375" y="1233"/>
                  </a:lnTo>
                  <a:lnTo>
                    <a:pt x="2324" y="1193"/>
                  </a:lnTo>
                  <a:lnTo>
                    <a:pt x="2271" y="1151"/>
                  </a:lnTo>
                  <a:lnTo>
                    <a:pt x="2221" y="1108"/>
                  </a:lnTo>
                  <a:lnTo>
                    <a:pt x="2171" y="1063"/>
                  </a:lnTo>
                  <a:lnTo>
                    <a:pt x="2121" y="1015"/>
                  </a:lnTo>
                  <a:lnTo>
                    <a:pt x="2075" y="968"/>
                  </a:lnTo>
                  <a:lnTo>
                    <a:pt x="2028" y="920"/>
                  </a:lnTo>
                  <a:lnTo>
                    <a:pt x="1981" y="870"/>
                  </a:lnTo>
                  <a:lnTo>
                    <a:pt x="1937" y="820"/>
                  </a:lnTo>
                  <a:lnTo>
                    <a:pt x="1893" y="768"/>
                  </a:lnTo>
                  <a:lnTo>
                    <a:pt x="1850" y="717"/>
                  </a:lnTo>
                  <a:lnTo>
                    <a:pt x="1808" y="664"/>
                  </a:lnTo>
                  <a:lnTo>
                    <a:pt x="1768" y="611"/>
                  </a:lnTo>
                  <a:lnTo>
                    <a:pt x="1729" y="558"/>
                  </a:lnTo>
                  <a:lnTo>
                    <a:pt x="1691" y="506"/>
                  </a:lnTo>
                  <a:lnTo>
                    <a:pt x="1654" y="453"/>
                  </a:lnTo>
                  <a:lnTo>
                    <a:pt x="1619" y="400"/>
                  </a:lnTo>
                  <a:lnTo>
                    <a:pt x="1584" y="347"/>
                  </a:lnTo>
                  <a:lnTo>
                    <a:pt x="1551" y="296"/>
                  </a:lnTo>
                  <a:lnTo>
                    <a:pt x="1519" y="244"/>
                  </a:lnTo>
                  <a:lnTo>
                    <a:pt x="1490" y="194"/>
                  </a:lnTo>
                  <a:lnTo>
                    <a:pt x="1461" y="144"/>
                  </a:lnTo>
                  <a:lnTo>
                    <a:pt x="1433" y="95"/>
                  </a:lnTo>
                  <a:lnTo>
                    <a:pt x="1408" y="47"/>
                  </a:lnTo>
                  <a:lnTo>
                    <a:pt x="1383" y="0"/>
                  </a:lnTo>
                  <a:lnTo>
                    <a:pt x="1358" y="47"/>
                  </a:lnTo>
                  <a:lnTo>
                    <a:pt x="1332" y="95"/>
                  </a:lnTo>
                  <a:lnTo>
                    <a:pt x="1305" y="144"/>
                  </a:lnTo>
                  <a:lnTo>
                    <a:pt x="1276" y="194"/>
                  </a:lnTo>
                  <a:lnTo>
                    <a:pt x="1245" y="244"/>
                  </a:lnTo>
                  <a:lnTo>
                    <a:pt x="1215" y="296"/>
                  </a:lnTo>
                  <a:lnTo>
                    <a:pt x="1182" y="347"/>
                  </a:lnTo>
                  <a:lnTo>
                    <a:pt x="1147" y="400"/>
                  </a:lnTo>
                  <a:lnTo>
                    <a:pt x="1112" y="453"/>
                  </a:lnTo>
                  <a:lnTo>
                    <a:pt x="1075" y="506"/>
                  </a:lnTo>
                  <a:lnTo>
                    <a:pt x="1037" y="558"/>
                  </a:lnTo>
                  <a:lnTo>
                    <a:pt x="998" y="611"/>
                  </a:lnTo>
                  <a:lnTo>
                    <a:pt x="958" y="664"/>
                  </a:lnTo>
                  <a:lnTo>
                    <a:pt x="916" y="717"/>
                  </a:lnTo>
                  <a:lnTo>
                    <a:pt x="873" y="768"/>
                  </a:lnTo>
                  <a:lnTo>
                    <a:pt x="829" y="820"/>
                  </a:lnTo>
                  <a:lnTo>
                    <a:pt x="785" y="870"/>
                  </a:lnTo>
                  <a:lnTo>
                    <a:pt x="740" y="920"/>
                  </a:lnTo>
                  <a:lnTo>
                    <a:pt x="693" y="968"/>
                  </a:lnTo>
                  <a:lnTo>
                    <a:pt x="645" y="1015"/>
                  </a:lnTo>
                  <a:lnTo>
                    <a:pt x="595" y="1063"/>
                  </a:lnTo>
                  <a:lnTo>
                    <a:pt x="545" y="1108"/>
                  </a:lnTo>
                  <a:lnTo>
                    <a:pt x="495" y="1151"/>
                  </a:lnTo>
                  <a:lnTo>
                    <a:pt x="442" y="1193"/>
                  </a:lnTo>
                  <a:lnTo>
                    <a:pt x="391" y="1233"/>
                  </a:lnTo>
                  <a:lnTo>
                    <a:pt x="337" y="1271"/>
                  </a:lnTo>
                  <a:lnTo>
                    <a:pt x="283" y="1308"/>
                  </a:lnTo>
                  <a:lnTo>
                    <a:pt x="227" y="1343"/>
                  </a:lnTo>
                  <a:lnTo>
                    <a:pt x="199" y="1359"/>
                  </a:lnTo>
                  <a:lnTo>
                    <a:pt x="171" y="1375"/>
                  </a:lnTo>
                  <a:lnTo>
                    <a:pt x="144" y="1390"/>
                  </a:lnTo>
                  <a:lnTo>
                    <a:pt x="116" y="1404"/>
                  </a:lnTo>
                  <a:lnTo>
                    <a:pt x="86" y="1419"/>
                  </a:lnTo>
                  <a:lnTo>
                    <a:pt x="59" y="1432"/>
                  </a:lnTo>
                  <a:lnTo>
                    <a:pt x="29" y="1445"/>
                  </a:lnTo>
                  <a:lnTo>
                    <a:pt x="0" y="1456"/>
                  </a:lnTo>
                  <a:lnTo>
                    <a:pt x="485" y="1456"/>
                  </a:lnTo>
                  <a:lnTo>
                    <a:pt x="70" y="2744"/>
                  </a:lnTo>
                  <a:lnTo>
                    <a:pt x="2696" y="2744"/>
                  </a:lnTo>
                  <a:close/>
                </a:path>
              </a:pathLst>
            </a:custGeom>
            <a:gradFill rotWithShape="0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 defTabSz="857936"/>
              <a:endParaRPr lang="ko-KR" altLang="en-US" sz="1687">
                <a:solidFill>
                  <a:prstClr val="black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9" name="AutoShape 225"/>
          <p:cNvSpPr>
            <a:spLocks noChangeArrowheads="1"/>
          </p:cNvSpPr>
          <p:nvPr/>
        </p:nvSpPr>
        <p:spPr>
          <a:xfrm flipV="1">
            <a:off x="632866" y="5598666"/>
            <a:ext cx="6532639" cy="335549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377 w 21600"/>
              <a:gd name="T13" fmla="*/ 2377 h 21600"/>
              <a:gd name="T14" fmla="*/ 19223 w 21600"/>
              <a:gd name="T15" fmla="*/ 1922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153" y="21600"/>
                </a:lnTo>
                <a:lnTo>
                  <a:pt x="20447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lIns="0" tIns="0" rIns="0" bIns="0" anchor="ctr">
            <a:spAutoFit/>
          </a:bodyPr>
          <a:lstStyle/>
          <a:p>
            <a:pPr latinLnBrk="0"/>
            <a:endParaRPr lang="ko-KR" altLang="en-US">
              <a:solidFill>
                <a:sysClr val="windowText" lastClr="0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0" name="Text Box 72"/>
          <p:cNvSpPr txBox="1">
            <a:spLocks noChangeArrowheads="1"/>
          </p:cNvSpPr>
          <p:nvPr/>
        </p:nvSpPr>
        <p:spPr bwMode="gray">
          <a:xfrm>
            <a:off x="3140894" y="3401970"/>
            <a:ext cx="1428795" cy="2594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 lIns="36000" tIns="36000" rIns="36000" bIns="36000" anchor="ctr">
            <a:spAutoFit/>
          </a:bodyPr>
          <a:lstStyle/>
          <a:p>
            <a:pPr algn="ctr" defTabSz="1184275" eaLnBrk="0" latinLnBrk="0" hangingPunct="0"/>
            <a:r>
              <a:rPr lang="en-US" altLang="ko-KR" sz="1100" smtClean="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DW </a:t>
            </a:r>
            <a:r>
              <a:rPr lang="ko-KR" altLang="en-US" sz="1100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구축방법론 적용</a:t>
            </a:r>
          </a:p>
        </p:txBody>
      </p:sp>
      <p:sp>
        <p:nvSpPr>
          <p:cNvPr id="41" name="AutoShape 35"/>
          <p:cNvSpPr>
            <a:spLocks noChangeArrowheads="1"/>
          </p:cNvSpPr>
          <p:nvPr/>
        </p:nvSpPr>
        <p:spPr>
          <a:xfrm>
            <a:off x="615921" y="5972498"/>
            <a:ext cx="3073005" cy="892165"/>
          </a:xfrm>
          <a:prstGeom prst="roundRect">
            <a:avLst>
              <a:gd name="adj" fmla="val 272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의약품 일련번호 영역 혹은 주제 영역을 집중적으로 지원하기 위하여 관련 데이터를 업무 중심 혹은 주제 중심으로 구성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기존 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DW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와 동일하게 정제된 </a:t>
            </a: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데이터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저장</a:t>
            </a:r>
          </a:p>
        </p:txBody>
      </p:sp>
      <p:sp>
        <p:nvSpPr>
          <p:cNvPr id="42" name="AutoShape 35"/>
          <p:cNvSpPr>
            <a:spLocks noChangeArrowheads="1"/>
          </p:cNvSpPr>
          <p:nvPr/>
        </p:nvSpPr>
        <p:spPr>
          <a:xfrm>
            <a:off x="3761323" y="5972498"/>
            <a:ext cx="3407262" cy="892165"/>
          </a:xfrm>
          <a:prstGeom prst="roundRect">
            <a:avLst>
              <a:gd name="adj" fmla="val 272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데이터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분석을 위한 다양한 주제 </a:t>
            </a: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영역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포함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현재 시점의 데이터 뿐만 아니라 과거 데이터를 포함한 시계열 데이터의 처리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정제된 데이터를 기반으로 단일한 관점의 사실을 기반으로 한 데이터 제공</a:t>
            </a:r>
          </a:p>
        </p:txBody>
      </p:sp>
      <p:sp>
        <p:nvSpPr>
          <p:cNvPr id="44" name="AutoShape 35"/>
          <p:cNvSpPr>
            <a:spLocks noChangeArrowheads="1"/>
          </p:cNvSpPr>
          <p:nvPr/>
        </p:nvSpPr>
        <p:spPr>
          <a:xfrm>
            <a:off x="609760" y="9379296"/>
            <a:ext cx="3079167" cy="776194"/>
          </a:xfrm>
          <a:prstGeom prst="roundRect">
            <a:avLst>
              <a:gd name="adj" fmla="val 272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의약품 일련번호 코드 추가 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의약품 일련번호 데이터 사전 추가 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의약품 일련번호 데이터베이스 카탈로그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추가</a:t>
            </a:r>
          </a:p>
        </p:txBody>
      </p:sp>
      <p:sp>
        <p:nvSpPr>
          <p:cNvPr id="45" name="AutoShape 35"/>
          <p:cNvSpPr>
            <a:spLocks noChangeArrowheads="1"/>
          </p:cNvSpPr>
          <p:nvPr/>
        </p:nvSpPr>
        <p:spPr>
          <a:xfrm>
            <a:off x="3761323" y="9380086"/>
            <a:ext cx="3404182" cy="770080"/>
          </a:xfrm>
          <a:prstGeom prst="roundRect">
            <a:avLst>
              <a:gd name="adj" fmla="val 272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기존 코드 표준화 체계 준수를 통한 데이터 정제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최신의 의약품 일련번호 통계 및 분석 데이터 제공</a:t>
            </a:r>
          </a:p>
        </p:txBody>
      </p:sp>
      <p:sp>
        <p:nvSpPr>
          <p:cNvPr id="61" name="AutoShape 33"/>
          <p:cNvSpPr>
            <a:spLocks noChangeArrowheads="1"/>
          </p:cNvSpPr>
          <p:nvPr/>
        </p:nvSpPr>
        <p:spPr>
          <a:xfrm>
            <a:off x="2830950" y="4000952"/>
            <a:ext cx="2113365" cy="1576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spcAft>
                <a:spcPct val="17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정부정책연구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보건의료분야 및 학술연구를 위한 정보 제공 체계 수립</a:t>
            </a:r>
          </a:p>
          <a:p>
            <a:pPr marL="92075" indent="-92075" defTabSz="839707" eaLnBrk="0" latinLnBrk="0" hangingPunct="0">
              <a:spcBef>
                <a:spcPct val="17000"/>
              </a:spcBef>
              <a:spcAft>
                <a:spcPct val="17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외부자료와 내부자료간 연계 방안 수립</a:t>
            </a:r>
          </a:p>
          <a:p>
            <a:pPr marL="92075" indent="-92075" defTabSz="839707" eaLnBrk="0" latinLnBrk="0" hangingPunct="0">
              <a:spcBef>
                <a:spcPct val="17000"/>
              </a:spcBef>
              <a:spcAft>
                <a:spcPct val="2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통계분석 시스템으로의 정보 제공 체계 수립</a:t>
            </a:r>
          </a:p>
        </p:txBody>
      </p:sp>
      <p:sp>
        <p:nvSpPr>
          <p:cNvPr id="62" name="AutoShape 33"/>
          <p:cNvSpPr>
            <a:spLocks noChangeArrowheads="1"/>
          </p:cNvSpPr>
          <p:nvPr/>
        </p:nvSpPr>
        <p:spPr>
          <a:xfrm>
            <a:off x="609760" y="4000952"/>
            <a:ext cx="2111825" cy="1576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spcAft>
                <a:spcPct val="33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일련번호 </a:t>
            </a: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반영한 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통계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DB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구축</a:t>
            </a:r>
          </a:p>
          <a:p>
            <a:pPr marL="92075" indent="-92075" defTabSz="839707" eaLnBrk="0" latinLnBrk="0" hangingPunct="0">
              <a:spcBef>
                <a:spcPct val="17000"/>
              </a:spcBef>
              <a:spcAft>
                <a:spcPct val="33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외부 자료 제공 및 보건의료 등에 활용할 최적 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DB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설계</a:t>
            </a:r>
          </a:p>
          <a:p>
            <a:pPr marL="92075" indent="-92075" defTabSz="839707" eaLnBrk="0" latinLnBrk="0" hangingPunct="0">
              <a:spcBef>
                <a:spcPct val="17000"/>
              </a:spcBef>
              <a:spcAft>
                <a:spcPct val="33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DW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구축 경험 인력 참여</a:t>
            </a:r>
          </a:p>
          <a:p>
            <a:pPr marL="92075" indent="-92075" defTabSz="839707" eaLnBrk="0" latinLnBrk="0" hangingPunct="0">
              <a:spcBef>
                <a:spcPct val="17000"/>
              </a:spcBef>
              <a:spcAft>
                <a:spcPct val="4000"/>
              </a:spcAft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대용량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자료의 원활한 추출 및 분석을 위한 시스템 구축</a:t>
            </a:r>
          </a:p>
        </p:txBody>
      </p:sp>
      <p:sp>
        <p:nvSpPr>
          <p:cNvPr id="63" name="AutoShape 33"/>
          <p:cNvSpPr>
            <a:spLocks noChangeArrowheads="1"/>
          </p:cNvSpPr>
          <p:nvPr/>
        </p:nvSpPr>
        <p:spPr>
          <a:xfrm>
            <a:off x="5053680" y="4000951"/>
            <a:ext cx="2114905" cy="15764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r="10800000" algn="r" rotWithShape="0">
              <a:schemeClr val="tx1">
                <a:lumMod val="85000"/>
                <a:lumOff val="1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2075" indent="-92075" defTabSz="839707" eaLnBrk="0" latinLnBrk="0" hangingPunct="0">
              <a:spcBef>
                <a:spcPct val="2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일련번호 통계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DB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구축 자료 정의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통계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DB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구축 자료 현황 분석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일련번호 통계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자료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구축을 위한 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DB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설계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ETL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작업결과</a:t>
            </a:r>
            <a:r>
              <a:rPr lang="en-US" altLang="ko-KR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모니터링 및 출력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통계분석시스템으로 자료 전달</a:t>
            </a:r>
          </a:p>
          <a:p>
            <a:pPr marL="92075" indent="-92075" defTabSz="839707" eaLnBrk="0" latinLnBrk="0" hangingPunct="0">
              <a:spcBef>
                <a:spcPct val="17000"/>
              </a:spcBef>
              <a:buClr>
                <a:prstClr val="white">
                  <a:lumMod val="50000"/>
                </a:prstClr>
              </a:buClr>
              <a:buSzPct val="80000"/>
              <a:buFont typeface="Wingdings"/>
              <a:buChar char="§"/>
              <a:tabLst>
                <a:tab pos="450056" algn="l"/>
              </a:tabLst>
            </a:pP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일련번호 관련 </a:t>
            </a:r>
            <a:r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분석지표 </a:t>
            </a:r>
            <a:r>
              <a: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rPr>
              <a:t>적용</a:t>
            </a:r>
            <a:endParaRPr lang="en-US" altLang="ko-KR" sz="1000">
              <a:solidFill>
                <a:prstClr val="black">
                  <a:lumMod val="75000"/>
                  <a:lumOff val="25000"/>
                </a:prstClr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8978" y="6945412"/>
            <a:ext cx="6571148" cy="2604422"/>
            <a:chOff x="598978" y="6806643"/>
            <a:chExt cx="6571148" cy="1749269"/>
          </a:xfrm>
        </p:grpSpPr>
        <p:sp>
          <p:nvSpPr>
            <p:cNvPr id="43" name="AutoShape 6"/>
            <p:cNvSpPr>
              <a:spLocks noChangeArrowheads="1"/>
            </p:cNvSpPr>
            <p:nvPr/>
          </p:nvSpPr>
          <p:spPr>
            <a:xfrm>
              <a:off x="598978" y="6806643"/>
              <a:ext cx="6571148" cy="158554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 wrap="none" lIns="36000" tIns="36000" rIns="36000" bIns="25200" anchor="ctr"/>
            <a:lstStyle/>
            <a:p>
              <a:pPr marL="1438275" indent="-179388" eaLnBrk="0" latinLnBrk="0" hangingPunct="0">
                <a:spcAft>
                  <a:spcPct val="10000"/>
                </a:spcAft>
              </a:pP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6" name="Rectangle 4"/>
            <p:cNvSpPr>
              <a:spLocks noChangeArrowheads="1"/>
            </p:cNvSpPr>
            <p:nvPr/>
          </p:nvSpPr>
          <p:spPr bwMode="gray">
            <a:xfrm>
              <a:off x="1561699" y="7557849"/>
              <a:ext cx="5070844" cy="146615"/>
            </a:xfrm>
            <a:prstGeom prst="rect">
              <a:avLst/>
            </a:prstGeom>
            <a:gradFill rotWithShape="1">
              <a:gsLst>
                <a:gs pos="47000">
                  <a:srgbClr val="FFFFFF"/>
                </a:gs>
                <a:gs pos="1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rot="10800000" wrap="none" bIns="0" anchor="ctr"/>
            <a:lstStyle/>
            <a:p>
              <a:pPr defTabSz="2057400"/>
              <a:endParaRPr lang="ko-KR" altLang="en-US" sz="1200">
                <a:solidFill>
                  <a:prstClr val="black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1700330" y="7822359"/>
              <a:ext cx="4755072" cy="4292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lIns="89999" tIns="46800" rIns="89999" bIns="46800"/>
            <a:lstStyle/>
            <a:p>
              <a:pPr algn="ctr" eaLnBrk="0" latinLnBrk="0" hangingPunct="0"/>
              <a:r>
                <a:rPr lang="ko-KR" altLang="en-US" sz="1000">
                  <a:solidFill>
                    <a:prstClr val="white"/>
                  </a:solidFill>
                  <a:latin typeface="나눔고딕"/>
                  <a:ea typeface="나눔고딕"/>
                  <a:cs typeface="+mn-cs"/>
                </a:rPr>
                <a:t>메타데이터 허브</a:t>
              </a:r>
              <a:endParaRPr lang="en-US" altLang="ko-KR" sz="1000">
                <a:solidFill>
                  <a:prstClr val="white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8" name="Rectangle 6"/>
            <p:cNvSpPr>
              <a:spLocks noChangeArrowheads="1"/>
            </p:cNvSpPr>
            <p:nvPr/>
          </p:nvSpPr>
          <p:spPr bwMode="gray">
            <a:xfrm>
              <a:off x="1786590" y="8035478"/>
              <a:ext cx="1424827" cy="161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메타데이터 저장소</a:t>
              </a:r>
              <a:endParaRPr lang="en-US" altLang="ko-KR" sz="9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9" name="Rectangle 7"/>
            <p:cNvSpPr>
              <a:spLocks noChangeArrowheads="1"/>
            </p:cNvSpPr>
            <p:nvPr/>
          </p:nvSpPr>
          <p:spPr bwMode="gray">
            <a:xfrm>
              <a:off x="3326943" y="8035478"/>
              <a:ext cx="1423286" cy="161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ko-KR" altLang="en-US" sz="900" smtClean="0">
                  <a:solidFill>
                    <a:srgbClr val="000000"/>
                  </a:solidFill>
                  <a:latin typeface="나눔고딕"/>
                  <a:ea typeface="나눔고딕"/>
                </a:rPr>
                <a:t>콘</a:t>
              </a:r>
              <a:r>
                <a:rPr lang="ko-KR" altLang="en-US" sz="900" smtClean="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텐츠관리 </a:t>
              </a:r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플랫폼</a:t>
              </a:r>
              <a:endParaRPr lang="en-US" altLang="ko-KR" sz="9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0" name="Rectangle 8"/>
            <p:cNvSpPr>
              <a:spLocks noChangeArrowheads="1"/>
            </p:cNvSpPr>
            <p:nvPr/>
          </p:nvSpPr>
          <p:spPr bwMode="gray">
            <a:xfrm>
              <a:off x="4938154" y="8035478"/>
              <a:ext cx="1426368" cy="161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서비스 메타데이터 허브</a:t>
              </a:r>
              <a:endParaRPr lang="en-US" altLang="ko-KR" sz="9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1" name="Rectangle 9"/>
            <p:cNvSpPr>
              <a:spLocks noChangeArrowheads="1"/>
            </p:cNvSpPr>
            <p:nvPr/>
          </p:nvSpPr>
          <p:spPr bwMode="gray">
            <a:xfrm>
              <a:off x="1700330" y="7656096"/>
              <a:ext cx="2275102" cy="1662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en-US" altLang="ko-KR" sz="1000">
                  <a:solidFill>
                    <a:prstClr val="white"/>
                  </a:solidFill>
                  <a:latin typeface="나눔고딕"/>
                  <a:ea typeface="나눔고딕"/>
                  <a:cs typeface="+mn-cs"/>
                </a:rPr>
                <a:t>ETL</a:t>
              </a: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4181841" y="7656096"/>
              <a:ext cx="2273561" cy="1662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en-US" altLang="ko-KR" sz="1000" dirty="0">
                  <a:solidFill>
                    <a:prstClr val="white"/>
                  </a:solidFill>
                  <a:latin typeface="나눔고딕"/>
                  <a:ea typeface="나눔고딕"/>
                  <a:cs typeface="+mn-cs"/>
                </a:rPr>
                <a:t>Integration Broker</a:t>
              </a: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gray">
            <a:xfrm>
              <a:off x="1700330" y="7281249"/>
              <a:ext cx="2275102" cy="3234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wrap="none" lIns="89999" tIns="0" rIns="89999" bIns="36000"/>
            <a:lstStyle/>
            <a:p>
              <a:pPr algn="ctr" eaLnBrk="0" latinLnBrk="0" hangingPunct="0"/>
              <a:r>
                <a:rPr lang="ko-KR" altLang="en-US" sz="10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데이터</a:t>
              </a:r>
              <a:r>
                <a:rPr lang="en-US" altLang="ko-KR" sz="10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en-US" sz="10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웨어하우스</a:t>
              </a:r>
              <a:endParaRPr lang="en-US" altLang="ko-KR" sz="10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gray">
            <a:xfrm>
              <a:off x="1700330" y="6935119"/>
              <a:ext cx="4755072" cy="2932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en-US" altLang="ko-KR" sz="10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BI Platform</a:t>
              </a:r>
            </a:p>
            <a:p>
              <a:pPr algn="ctr" eaLnBrk="0" latinLnBrk="0" hangingPunct="0"/>
              <a:r>
                <a:rPr lang="en-US" altLang="ko-KR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(OLAP, Reporting, </a:t>
              </a:r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데이터 마이닝 및 시각화</a:t>
              </a:r>
              <a:r>
                <a:rPr lang="en-US" altLang="ko-KR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)</a:t>
              </a:r>
            </a:p>
          </p:txBody>
        </p:sp>
        <p:sp>
          <p:nvSpPr>
            <p:cNvPr id="55" name="Rectangle 13"/>
            <p:cNvSpPr>
              <a:spLocks noChangeArrowheads="1"/>
            </p:cNvSpPr>
            <p:nvPr/>
          </p:nvSpPr>
          <p:spPr bwMode="gray">
            <a:xfrm>
              <a:off x="4181841" y="7281249"/>
              <a:ext cx="2273561" cy="3234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bg1">
                  <a:lumMod val="85000"/>
                </a:schemeClr>
              </a:solidFill>
              <a:miter/>
            </a:ln>
            <a:effectLst/>
          </p:spPr>
          <p:txBody>
            <a:bodyPr wrap="none" lIns="89999" tIns="46800" rIns="89999" bIns="46800" anchor="ctr"/>
            <a:lstStyle/>
            <a:p>
              <a:pPr algn="ctr" eaLnBrk="0" latinLnBrk="0" hangingPunct="0"/>
              <a:r>
                <a:rPr lang="en-US" altLang="ko-KR" sz="95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Operational Data Store/Staging Area</a:t>
              </a:r>
            </a:p>
          </p:txBody>
        </p:sp>
        <p:sp>
          <p:nvSpPr>
            <p:cNvPr id="56" name="Rectangle 14"/>
            <p:cNvSpPr>
              <a:spLocks noChangeArrowheads="1"/>
            </p:cNvSpPr>
            <p:nvPr/>
          </p:nvSpPr>
          <p:spPr bwMode="gray">
            <a:xfrm>
              <a:off x="2929532" y="7435420"/>
              <a:ext cx="961181" cy="154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36000" rIns="72000" bIns="36000" anchor="ctr"/>
            <a:lstStyle/>
            <a:p>
              <a:pPr algn="ctr" eaLnBrk="0" latinLnBrk="0" hangingPunct="0"/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상세</a:t>
              </a:r>
              <a:r>
                <a:rPr lang="en-US" altLang="ko-KR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 </a:t>
              </a:r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데이터</a:t>
              </a:r>
              <a:endParaRPr lang="en-US" altLang="ko-KR" sz="9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7" name="Rectangle 15"/>
            <p:cNvSpPr>
              <a:spLocks noChangeArrowheads="1"/>
            </p:cNvSpPr>
            <p:nvPr/>
          </p:nvSpPr>
          <p:spPr bwMode="gray">
            <a:xfrm>
              <a:off x="1832801" y="7435420"/>
              <a:ext cx="825630" cy="152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72000" tIns="36000" rIns="72000" bIns="36000" anchor="ctr"/>
            <a:lstStyle/>
            <a:p>
              <a:pPr algn="ctr" eaLnBrk="0" latinLnBrk="0" hangingPunct="0"/>
              <a:r>
                <a:rPr lang="ko-KR" altLang="en-US" sz="900">
                  <a:solidFill>
                    <a:srgbClr val="000000"/>
                  </a:solidFill>
                  <a:latin typeface="나눔고딕"/>
                  <a:ea typeface="나눔고딕"/>
                  <a:cs typeface="+mn-cs"/>
                </a:rPr>
                <a:t>데이터마트</a:t>
              </a:r>
              <a:endParaRPr lang="en-US" altLang="ko-KR" sz="900">
                <a:solidFill>
                  <a:srgbClr val="00000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58" name="Text Box 35"/>
            <p:cNvSpPr txBox="1">
              <a:spLocks noChangeArrowheads="1"/>
            </p:cNvSpPr>
            <p:nvPr/>
          </p:nvSpPr>
          <p:spPr bwMode="gray">
            <a:xfrm>
              <a:off x="6621760" y="6910935"/>
              <a:ext cx="439001" cy="137696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3D90B9"/>
              </a:solidFill>
              <a:miter/>
            </a:ln>
          </p:spPr>
          <p:txBody>
            <a:bodyPr vert="eaVert" wrap="none" anchor="ctr"/>
            <a:lstStyle>
              <a:lvl1pPr defTabSz="912813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defTabSz="912813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defTabSz="912813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defTabSz="912813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defTabSz="912813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ctr" eaLnBrk="1" latinLnBrk="0" hangingPunct="1"/>
              <a:r>
                <a:rPr lang="en-US" altLang="ko-KR" sz="110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Infrastructure</a:t>
              </a:r>
            </a:p>
          </p:txBody>
        </p:sp>
        <p:cxnSp>
          <p:nvCxnSpPr>
            <p:cNvPr id="59" name="직선 화살표 연결선 81"/>
            <p:cNvCxnSpPr>
              <a:stCxn id="45" idx="0"/>
              <a:endCxn id="55" idx="2"/>
            </p:cNvCxnSpPr>
            <p:nvPr/>
          </p:nvCxnSpPr>
          <p:spPr>
            <a:xfrm rot="16200000" flipV="1">
              <a:off x="4915416" y="8007914"/>
              <a:ext cx="951205" cy="144792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round/>
              <a:headEnd type="oval" w="sm" len="sm"/>
              <a:tailEnd type="triangle" w="med" len="med"/>
            </a:ln>
          </p:spPr>
        </p:cxnSp>
        <p:sp>
          <p:nvSpPr>
            <p:cNvPr id="60" name="AutoShape 12"/>
            <p:cNvSpPr>
              <a:spLocks noChangeArrowheads="1"/>
            </p:cNvSpPr>
            <p:nvPr/>
          </p:nvSpPr>
          <p:spPr>
            <a:xfrm>
              <a:off x="709884" y="6910935"/>
              <a:ext cx="914970" cy="1376962"/>
            </a:xfrm>
            <a:prstGeom prst="roundRect">
              <a:avLst>
                <a:gd name="adj" fmla="val 0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txBody>
            <a:bodyPr wrap="none" anchor="ctr"/>
            <a:lstStyle/>
            <a:p>
              <a:pPr algn="ctr" defTabSz="912812" latinLnBrk="0"/>
              <a:r>
                <a:rPr lang="en-US" altLang="ko-KR" sz="110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DW</a:t>
              </a:r>
            </a:p>
            <a:p>
              <a:pPr algn="ctr" defTabSz="912812" latinLnBrk="0"/>
              <a:r>
                <a:rPr lang="ko-KR" altLang="en-US" sz="110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프레임워크</a:t>
              </a:r>
            </a:p>
          </p:txBody>
        </p:sp>
        <p:sp>
          <p:nvSpPr>
            <p:cNvPr id="68" name="자유형 67"/>
            <p:cNvSpPr/>
            <p:nvPr/>
          </p:nvSpPr>
          <p:spPr bwMode="gray">
            <a:xfrm flipH="1" flipV="1">
              <a:off x="2230211" y="8204764"/>
              <a:ext cx="44671" cy="337061"/>
            </a:xfrm>
            <a:custGeom>
              <a:avLst/>
              <a:gdLst>
                <a:gd name="connsiteX0" fmla="*/ 0 w 0"/>
                <a:gd name="connsiteY0" fmla="*/ 0 h 901700"/>
                <a:gd name="connsiteX1" fmla="*/ 0 w 0"/>
                <a:gd name="connsiteY1" fmla="*/ 901700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01700">
                  <a:moveTo>
                    <a:pt x="0" y="0"/>
                  </a:moveTo>
                  <a:lnTo>
                    <a:pt x="0" y="901700"/>
                  </a:lnTo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  <a:round/>
              <a:headEnd type="oval" w="sm" len="sm"/>
              <a:tailEnd type="triangle" w="med" len="med"/>
            </a:ln>
          </p:spPr>
          <p:txBody>
            <a:bodyPr anchor="ctr"/>
            <a:lstStyle/>
            <a:p>
              <a:pPr algn="ctr" defTabSz="839707"/>
              <a:endParaRPr lang="ko-KR" altLang="en-US" sz="1700">
                <a:solidFill>
                  <a:prstClr val="black"/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70" name="AutoShape 260"/>
          <p:cNvSpPr>
            <a:spLocks noChangeArrowheads="1"/>
          </p:cNvSpPr>
          <p:nvPr/>
        </p:nvSpPr>
        <p:spPr>
          <a:xfrm rot="10800000" flipV="1">
            <a:off x="2828420" y="3766428"/>
            <a:ext cx="2131024" cy="270744"/>
          </a:xfrm>
          <a:prstGeom prst="round2SameRect">
            <a:avLst>
              <a:gd name="adj1" fmla="val 0"/>
              <a:gd name="adj2" fmla="val 17812"/>
            </a:avLst>
          </a:prstGeom>
          <a:solidFill>
            <a:srgbClr val="84BCD2"/>
          </a:solidFill>
          <a:ln w="9525">
            <a:noFill/>
            <a:miter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DW </a:t>
            </a:r>
            <a:r>
              <a:rPr lang="ko-KR" altLang="en-US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시스템 </a:t>
            </a:r>
            <a:r>
              <a:rPr lang="ko-KR" altLang="en-US" sz="1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구축 시 고려사항</a:t>
            </a:r>
            <a:endParaRPr lang="ko-KR" altLang="en-US" sz="100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/>
            </a:endParaRPr>
          </a:p>
        </p:txBody>
      </p:sp>
      <p:sp>
        <p:nvSpPr>
          <p:cNvPr id="71" name="AutoShape 260"/>
          <p:cNvSpPr>
            <a:spLocks noChangeArrowheads="1"/>
          </p:cNvSpPr>
          <p:nvPr/>
        </p:nvSpPr>
        <p:spPr>
          <a:xfrm rot="10800000" flipV="1">
            <a:off x="5049955" y="3766428"/>
            <a:ext cx="2131024" cy="270744"/>
          </a:xfrm>
          <a:prstGeom prst="round2SameRect">
            <a:avLst>
              <a:gd name="adj1" fmla="val 0"/>
              <a:gd name="adj2" fmla="val 17812"/>
            </a:avLst>
          </a:prstGeom>
          <a:solidFill>
            <a:srgbClr val="84BCD2"/>
          </a:solidFill>
          <a:ln w="9525">
            <a:noFill/>
            <a:miter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DW </a:t>
            </a:r>
            <a:r>
              <a:rPr lang="ko-KR" altLang="en-US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시스템 </a:t>
            </a:r>
            <a:r>
              <a:rPr lang="ko-KR" altLang="en-US" sz="1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구축  </a:t>
            </a:r>
            <a:r>
              <a:rPr lang="ko-KR" altLang="en-US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범위</a:t>
            </a:r>
          </a:p>
        </p:txBody>
      </p:sp>
      <p:sp>
        <p:nvSpPr>
          <p:cNvPr id="72" name="Text Box 432"/>
          <p:cNvSpPr txBox="1">
            <a:spLocks noChangeArrowheads="1"/>
          </p:cNvSpPr>
          <p:nvPr/>
        </p:nvSpPr>
        <p:spPr>
          <a:xfrm>
            <a:off x="2698753" y="2433097"/>
            <a:ext cx="2292661" cy="163339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ctr" defTabSz="914400" eaLnBrk="1" latinLnBrk="0" hangingPunct="1">
              <a:lnSpc>
                <a:spcPct val="90000"/>
              </a:lnSpc>
              <a:buClr>
                <a:srgbClr val="CC0000"/>
              </a:buClr>
              <a:buSzPct val="70000"/>
              <a:defRPr sz="1050" spc="-8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Rix고딕 B"/>
                <a:ea typeface="Rix고딕 B"/>
              </a:defRPr>
            </a:lvl1pPr>
            <a:lvl2pPr marL="457200" defTabSz="914400" eaLnBrk="1" hangingPunct="1">
              <a:defRPr sz="1800">
                <a:latin typeface="+mn-lt"/>
                <a:ea typeface="+mn-ea"/>
              </a:defRPr>
            </a:lvl2pPr>
            <a:lvl3pPr marL="914400" defTabSz="914400" eaLnBrk="1" hangingPunct="1">
              <a:defRPr sz="1800">
                <a:latin typeface="+mn-lt"/>
                <a:ea typeface="+mn-ea"/>
              </a:defRPr>
            </a:lvl3pPr>
            <a:lvl4pPr marL="1371600" defTabSz="914400" eaLnBrk="1" hangingPunct="1">
              <a:defRPr sz="1800">
                <a:latin typeface="+mn-lt"/>
                <a:ea typeface="+mn-ea"/>
              </a:defRPr>
            </a:lvl4pPr>
            <a:lvl5pPr marL="1828800" defTabSz="914400" eaLnBrk="1" hangingPunct="1">
              <a:defRPr sz="1800">
                <a:latin typeface="+mn-lt"/>
                <a:ea typeface="+mn-ea"/>
              </a:defRPr>
            </a:lvl5pPr>
            <a:lvl6pPr marL="2286000" defTabSz="914400">
              <a:defRPr sz="1800">
                <a:latin typeface="+mn-lt"/>
                <a:ea typeface="+mn-ea"/>
              </a:defRPr>
            </a:lvl6pPr>
            <a:lvl7pPr marL="2743200" defTabSz="914400">
              <a:defRPr sz="1800">
                <a:latin typeface="+mn-lt"/>
                <a:ea typeface="+mn-ea"/>
              </a:defRPr>
            </a:lvl7pPr>
            <a:lvl8pPr marL="3200400" defTabSz="914400">
              <a:defRPr sz="1800">
                <a:latin typeface="+mn-lt"/>
                <a:ea typeface="+mn-ea"/>
              </a:defRPr>
            </a:lvl8pPr>
            <a:lvl9pPr marL="3657600" defTabSz="914400">
              <a:defRPr sz="1800">
                <a:latin typeface="+mn-lt"/>
                <a:ea typeface="+mn-ea"/>
              </a:defRPr>
            </a:lvl9pPr>
          </a:lstStyle>
          <a:p>
            <a:r>
              <a:rPr lang="ko-KR" altLang="en-US" sz="1100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기존 의약품 </a:t>
            </a:r>
            <a:r>
              <a:rPr lang="en-US" altLang="ko-KR" sz="1100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DW </a:t>
            </a:r>
            <a:r>
              <a:rPr lang="ko-KR" altLang="en-US" sz="1100" spc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영향도를</a:t>
            </a:r>
            <a:r>
              <a:rPr lang="ko-KR" altLang="en-US" sz="1100" spc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 최소화한</a:t>
            </a:r>
            <a:endParaRPr lang="ko-KR" altLang="en-US" sz="1100" spc="0" dirty="0">
              <a:solidFill>
                <a:prstClr val="black">
                  <a:lumMod val="75000"/>
                  <a:lumOff val="25000"/>
                </a:prstClr>
              </a:solidFill>
              <a:latin typeface="나눔고딕"/>
              <a:ea typeface="나눔고딕"/>
            </a:endParaRPr>
          </a:p>
        </p:txBody>
      </p:sp>
      <p:sp>
        <p:nvSpPr>
          <p:cNvPr id="73" name="Text Box 432"/>
          <p:cNvSpPr txBox="1">
            <a:spLocks noChangeArrowheads="1"/>
          </p:cNvSpPr>
          <p:nvPr/>
        </p:nvSpPr>
        <p:spPr>
          <a:xfrm>
            <a:off x="2026870" y="2626564"/>
            <a:ext cx="3636427" cy="23758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ctr" defTabSz="914400" eaLnBrk="1" latinLnBrk="0" hangingPunct="1">
              <a:lnSpc>
                <a:spcPct val="90000"/>
              </a:lnSpc>
              <a:buClr>
                <a:srgbClr val="CC0000"/>
              </a:buClr>
              <a:buSzPct val="70000"/>
              <a:defRPr sz="1050" spc="-8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0800000" scaled="1"/>
                </a:gradFill>
                <a:latin typeface="Rix고딕 B"/>
                <a:ea typeface="Rix고딕 B"/>
              </a:defRPr>
            </a:lvl1pPr>
            <a:lvl2pPr marL="457200" defTabSz="914400" eaLnBrk="1" hangingPunct="1">
              <a:defRPr sz="1800">
                <a:latin typeface="+mn-lt"/>
                <a:ea typeface="+mn-ea"/>
              </a:defRPr>
            </a:lvl2pPr>
            <a:lvl3pPr marL="914400" defTabSz="914400" eaLnBrk="1" hangingPunct="1">
              <a:defRPr sz="1800">
                <a:latin typeface="+mn-lt"/>
                <a:ea typeface="+mn-ea"/>
              </a:defRPr>
            </a:lvl3pPr>
            <a:lvl4pPr marL="1371600" defTabSz="914400" eaLnBrk="1" hangingPunct="1">
              <a:defRPr sz="1800">
                <a:latin typeface="+mn-lt"/>
                <a:ea typeface="+mn-ea"/>
              </a:defRPr>
            </a:lvl4pPr>
            <a:lvl5pPr marL="1828800" defTabSz="914400" eaLnBrk="1" hangingPunct="1">
              <a:defRPr sz="1800">
                <a:latin typeface="+mn-lt"/>
                <a:ea typeface="+mn-ea"/>
              </a:defRPr>
            </a:lvl5pPr>
            <a:lvl6pPr marL="2286000" defTabSz="914400">
              <a:defRPr sz="1800">
                <a:latin typeface="+mn-lt"/>
                <a:ea typeface="+mn-ea"/>
              </a:defRPr>
            </a:lvl6pPr>
            <a:lvl7pPr marL="2743200" defTabSz="914400">
              <a:defRPr sz="1800">
                <a:latin typeface="+mn-lt"/>
                <a:ea typeface="+mn-ea"/>
              </a:defRPr>
            </a:lvl7pPr>
            <a:lvl8pPr marL="3200400" defTabSz="914400">
              <a:defRPr sz="1800">
                <a:latin typeface="+mn-lt"/>
                <a:ea typeface="+mn-ea"/>
              </a:defRPr>
            </a:lvl8pPr>
            <a:lvl9pPr marL="3657600" defTabSz="914400">
              <a:defRPr sz="1800">
                <a:latin typeface="+mn-lt"/>
                <a:ea typeface="+mn-ea"/>
              </a:defRPr>
            </a:lvl9pPr>
          </a:lstStyle>
          <a:p>
            <a:r>
              <a:rPr lang="ko-KR" altLang="en-US" sz="1600" spc="-68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일련번호 기반 의약품 유통 정보 </a:t>
            </a:r>
            <a:r>
              <a:rPr lang="en-US" altLang="ko-KR" sz="1600" spc="-68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DW </a:t>
            </a:r>
            <a:r>
              <a:rPr lang="ko-KR" altLang="en-US" sz="1600" spc="-68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ko-KR" altLang="en-US" sz="1600" spc="-68" dirty="0">
              <a:solidFill>
                <a:prstClr val="black">
                  <a:lumMod val="75000"/>
                  <a:lumOff val="2500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AutoShape 260"/>
          <p:cNvSpPr>
            <a:spLocks noChangeArrowheads="1"/>
          </p:cNvSpPr>
          <p:nvPr/>
        </p:nvSpPr>
        <p:spPr>
          <a:xfrm rot="10800000" flipV="1">
            <a:off x="610986" y="3766428"/>
            <a:ext cx="2131024" cy="270744"/>
          </a:xfrm>
          <a:prstGeom prst="round2SameRect">
            <a:avLst>
              <a:gd name="adj1" fmla="val 0"/>
              <a:gd name="adj2" fmla="val 17812"/>
            </a:avLst>
          </a:prstGeom>
          <a:solidFill>
            <a:srgbClr val="84BCD2"/>
          </a:solidFill>
          <a:ln w="9525">
            <a:noFill/>
            <a:miter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DW </a:t>
            </a:r>
            <a:r>
              <a:rPr lang="ko-KR" altLang="en-US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시스템 </a:t>
            </a:r>
            <a:r>
              <a:rPr lang="ko-KR" altLang="en-US" sz="1000" dirty="0" smtClean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구축 </a:t>
            </a:r>
            <a:r>
              <a:rPr lang="ko-KR" altLang="en-US" sz="100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/>
              </a:rPr>
              <a:t>방안</a:t>
            </a:r>
          </a:p>
        </p:txBody>
      </p:sp>
      <p:cxnSp>
        <p:nvCxnSpPr>
          <p:cNvPr id="64" name="직선 화살표 연결선 77"/>
          <p:cNvCxnSpPr>
            <a:stCxn id="42" idx="2"/>
            <a:endCxn id="56" idx="0"/>
          </p:cNvCxnSpPr>
          <p:nvPr/>
        </p:nvCxnSpPr>
        <p:spPr>
          <a:xfrm rot="5400000">
            <a:off x="3929083" y="6345704"/>
            <a:ext cx="1016912" cy="2054831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bg1">
                <a:lumMod val="50000"/>
              </a:schemeClr>
            </a:solidFill>
            <a:round/>
            <a:headEnd type="oval" w="sm" len="sm"/>
            <a:tailEnd type="triangle" w="med" len="med"/>
          </a:ln>
        </p:spPr>
      </p:cxnSp>
      <p:sp>
        <p:nvSpPr>
          <p:cNvPr id="66" name="자유형 65"/>
          <p:cNvSpPr/>
          <p:nvPr/>
        </p:nvSpPr>
        <p:spPr bwMode="gray">
          <a:xfrm>
            <a:off x="2230210" y="6869015"/>
            <a:ext cx="45719" cy="1019309"/>
          </a:xfrm>
          <a:custGeom>
            <a:avLst/>
            <a:gdLst>
              <a:gd name="connsiteX0" fmla="*/ 0 w 0"/>
              <a:gd name="connsiteY0" fmla="*/ 0 h 901700"/>
              <a:gd name="connsiteX1" fmla="*/ 0 w 0"/>
              <a:gd name="connsiteY1" fmla="*/ 901700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  <a:round/>
            <a:headEnd type="oval" w="sm" len="sm"/>
            <a:tailEnd type="triangle" w="med" len="med"/>
          </a:ln>
        </p:spPr>
        <p:txBody>
          <a:bodyPr anchor="ctr"/>
          <a:lstStyle/>
          <a:p>
            <a:pPr algn="ctr" defTabSz="839707"/>
            <a:endParaRPr lang="ko-KR" altLang="en-US" sz="1700">
              <a:solidFill>
                <a:prstClr val="black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7" name="Rectangle 95"/>
          <p:cNvSpPr txBox="1">
            <a:spLocks noChangeArrowheads="1"/>
          </p:cNvSpPr>
          <p:nvPr/>
        </p:nvSpPr>
        <p:spPr>
          <a:xfrm>
            <a:off x="1451680" y="452844"/>
            <a:ext cx="5602424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r" defTabSz="1647633" fontAlgn="base" latinLnBrk="0">
              <a:spcBef>
                <a:spcPct val="0"/>
              </a:spcBef>
              <a:spcAft>
                <a:spcPct val="0"/>
              </a:spcAft>
              <a:buNone/>
              <a:defRPr sz="1000" spc="-5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III. </a:t>
            </a:r>
            <a:r>
              <a:rPr lang="ko-KR" altLang="en-US" dirty="0" smtClean="0"/>
              <a:t>기술 및 기능 </a:t>
            </a:r>
            <a:r>
              <a:rPr lang="en-US" altLang="ko-KR" dirty="0" smtClean="0"/>
              <a:t>&gt; 2. </a:t>
            </a:r>
            <a:r>
              <a:rPr lang="ko-KR" altLang="en-US" dirty="0" smtClean="0"/>
              <a:t>기능 요구사항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의약품 일련번호 정보관리시스템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5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roup 3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077044"/>
              </p:ext>
            </p:extLst>
          </p:nvPr>
        </p:nvGraphicFramePr>
        <p:xfrm>
          <a:off x="612415" y="5228609"/>
          <a:ext cx="6553070" cy="4960481"/>
        </p:xfrm>
        <a:graphic>
          <a:graphicData uri="http://schemas.openxmlformats.org/drawingml/2006/table">
            <a:tbl>
              <a:tblPr/>
              <a:tblGrid>
                <a:gridCol w="5103581"/>
                <a:gridCol w="1449489"/>
              </a:tblGrid>
              <a:tr h="2641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이행</a:t>
                      </a: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어플리케이션</a:t>
                      </a: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806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고딕 L" panose="02020603020101020101" pitchFamily="18" charset="-127"/>
                        <a:ea typeface="Rix고딕 L" panose="02020603020101020101" pitchFamily="18" charset="-127"/>
                      </a:endParaRP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고딕 L" panose="02020603020101020101" pitchFamily="18" charset="-127"/>
                        <a:ea typeface="Rix고딕 L" panose="02020603020101020101" pitchFamily="18" charset="-127"/>
                      </a:endParaRP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233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고딕 L" panose="02020603020101020101" pitchFamily="18" charset="-127"/>
                        <a:ea typeface="Rix고딕 L" panose="02020603020101020101" pitchFamily="18" charset="-127"/>
                      </a:endParaRP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4225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고딕 L" panose="02020603020101020101" pitchFamily="18" charset="-127"/>
                        <a:ea typeface="Rix고딕 L" panose="02020603020101020101" pitchFamily="18" charset="-127"/>
                      </a:endParaRPr>
                    </a:p>
                  </a:txBody>
                  <a:tcPr marL="94475" marR="94475" marT="48813" marB="48813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4" name="AutoShape 142"/>
          <p:cNvSpPr>
            <a:spLocks noChangeArrowheads="1"/>
          </p:cNvSpPr>
          <p:nvPr/>
        </p:nvSpPr>
        <p:spPr bwMode="auto">
          <a:xfrm>
            <a:off x="652623" y="5555772"/>
            <a:ext cx="5015838" cy="58730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defTabSz="85793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89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AutoShape 144"/>
          <p:cNvSpPr>
            <a:spLocks noChangeArrowheads="1"/>
          </p:cNvSpPr>
          <p:nvPr/>
        </p:nvSpPr>
        <p:spPr bwMode="auto">
          <a:xfrm>
            <a:off x="645815" y="6185831"/>
            <a:ext cx="5015838" cy="2277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defTabSz="85793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89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Rectangle 95"/>
          <p:cNvSpPr txBox="1">
            <a:spLocks noChangeArrowheads="1"/>
          </p:cNvSpPr>
          <p:nvPr/>
        </p:nvSpPr>
        <p:spPr>
          <a:xfrm>
            <a:off x="697417" y="607842"/>
            <a:ext cx="6128951" cy="3000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 latinLnBrk="0">
              <a:lnSpc>
                <a:spcPct val="130000"/>
              </a:lnSpc>
              <a:spcAft>
                <a:spcPct val="0"/>
              </a:spcAft>
            </a:pPr>
            <a:r>
              <a:rPr lang="en-US" altLang="ko-KR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6)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요구 충족방안</a:t>
            </a:r>
            <a:endParaRPr lang="en-US" altLang="ko-KR" sz="15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67" name="Group 319"/>
          <p:cNvGrpSpPr>
            <a:grpSpLocks/>
          </p:cNvGrpSpPr>
          <p:nvPr/>
        </p:nvGrpSpPr>
        <p:grpSpPr bwMode="auto">
          <a:xfrm>
            <a:off x="644566" y="1649362"/>
            <a:ext cx="6484375" cy="304362"/>
            <a:chOff x="210" y="1526"/>
            <a:chExt cx="3775" cy="188"/>
          </a:xfrm>
        </p:grpSpPr>
        <p:pic>
          <p:nvPicPr>
            <p:cNvPr id="91" name="Picture 320" descr="중간바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10" y="1526"/>
              <a:ext cx="377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 Box 321"/>
            <p:cNvSpPr txBox="1">
              <a:spLocks noChangeArrowheads="1"/>
            </p:cNvSpPr>
            <p:nvPr/>
          </p:nvSpPr>
          <p:spPr bwMode="gray">
            <a:xfrm>
              <a:off x="406" y="1575"/>
              <a:ext cx="22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smtClean="0">
                  <a:latin typeface="나눔고딕 ExtraBold" pitchFamily="50" charset="-127"/>
                  <a:ea typeface="나눔고딕 ExtraBold" pitchFamily="50" charset="-127"/>
                </a:rPr>
                <a:t>Point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7" name="Text Box 321"/>
            <p:cNvSpPr txBox="1">
              <a:spLocks noChangeArrowheads="1"/>
            </p:cNvSpPr>
            <p:nvPr/>
          </p:nvSpPr>
          <p:spPr bwMode="gray">
            <a:xfrm>
              <a:off x="774" y="1575"/>
              <a:ext cx="758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dirty="0" smtClean="0">
                  <a:latin typeface="나눔고딕 ExtraBold" pitchFamily="50" charset="-127"/>
                  <a:ea typeface="나눔고딕 ExtraBold" pitchFamily="50" charset="-127"/>
                </a:rPr>
                <a:t>DB</a:t>
              </a:r>
              <a:r>
                <a:rPr kumimoji="1" lang="ko-KR" altLang="en-US" sz="1200" dirty="0" smtClean="0">
                  <a:latin typeface="나눔고딕 ExtraBold" pitchFamily="50" charset="-127"/>
                  <a:ea typeface="나눔고딕 ExtraBold" pitchFamily="50" charset="-127"/>
                </a:rPr>
                <a:t>구축 및 설계방안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733" y="927175"/>
            <a:ext cx="6503087" cy="547804"/>
            <a:chOff x="699642" y="927175"/>
            <a:chExt cx="6503087" cy="547804"/>
          </a:xfrm>
        </p:grpSpPr>
        <p:grpSp>
          <p:nvGrpSpPr>
            <p:cNvPr id="5" name="그룹 4"/>
            <p:cNvGrpSpPr/>
            <p:nvPr/>
          </p:nvGrpSpPr>
          <p:grpSpPr>
            <a:xfrm>
              <a:off x="3838680" y="943637"/>
              <a:ext cx="2977528" cy="494006"/>
              <a:chOff x="3951592" y="896012"/>
              <a:chExt cx="2977528" cy="494006"/>
            </a:xfrm>
          </p:grpSpPr>
          <p:sp>
            <p:nvSpPr>
              <p:cNvPr id="83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3951592" y="896012"/>
                <a:ext cx="977054" cy="49400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4984298" y="896582"/>
                <a:ext cx="1944822" cy="486924"/>
                <a:chOff x="-6308911" y="2356258"/>
                <a:chExt cx="13248191" cy="408508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>
                  <a:off x="-6308911" y="2356258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-6308911" y="2764766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ectangle 95"/>
              <p:cNvSpPr txBox="1">
                <a:spLocks noChangeArrowheads="1"/>
              </p:cNvSpPr>
              <p:nvPr/>
            </p:nvSpPr>
            <p:spPr>
              <a:xfrm>
                <a:off x="4212792" y="980869"/>
                <a:ext cx="737548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특장점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8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991" y="988032"/>
                <a:ext cx="324428" cy="313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4" name="그룹 73"/>
            <p:cNvGrpSpPr/>
            <p:nvPr/>
          </p:nvGrpSpPr>
          <p:grpSpPr>
            <a:xfrm>
              <a:off x="699642" y="927175"/>
              <a:ext cx="3000690" cy="547804"/>
              <a:chOff x="812554" y="2113428"/>
              <a:chExt cx="3000690" cy="547804"/>
            </a:xfrm>
          </p:grpSpPr>
          <p:sp>
            <p:nvSpPr>
              <p:cNvPr id="75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129890"/>
                <a:ext cx="956690" cy="322092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583078" y="2200784"/>
                <a:ext cx="915635" cy="1384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marL="90488" indent="-90488" latinLnBrk="0">
                  <a:buClr>
                    <a:srgbClr val="4D4D4D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 </a:t>
                </a:r>
                <a:r>
                  <a:rPr lang="ko-KR" altLang="en-US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기능 요구사항</a:t>
                </a:r>
                <a:endParaRPr lang="ko-KR" altLang="en-US" sz="9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508760" y="2130460"/>
                <a:ext cx="2304484" cy="486924"/>
                <a:chOff x="1781788" y="2356258"/>
                <a:chExt cx="3042441" cy="408508"/>
              </a:xfrm>
            </p:grpSpPr>
            <p:cxnSp>
              <p:nvCxnSpPr>
                <p:cNvPr id="80" name="직선 연결선 79"/>
                <p:cNvCxnSpPr/>
                <p:nvPr/>
              </p:nvCxnSpPr>
              <p:spPr>
                <a:xfrm>
                  <a:off x="1781788" y="2356258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>
                  <a:off x="1781788" y="2764766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 95"/>
              <p:cNvSpPr txBox="1">
                <a:spLocks noChangeArrowheads="1"/>
              </p:cNvSpPr>
              <p:nvPr/>
            </p:nvSpPr>
            <p:spPr>
              <a:xfrm>
                <a:off x="1115389" y="2113428"/>
                <a:ext cx="570764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en-US" altLang="ko-KR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RFP</a:t>
                </a: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평가항목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79" name="Picture 3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795" y="2143496"/>
                <a:ext cx="312739" cy="299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4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473596"/>
                <a:ext cx="956690" cy="18763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Rectangle 95"/>
              <p:cNvSpPr txBox="1">
                <a:spLocks noChangeArrowheads="1"/>
              </p:cNvSpPr>
              <p:nvPr/>
            </p:nvSpPr>
            <p:spPr>
              <a:xfrm>
                <a:off x="893950" y="2480134"/>
                <a:ext cx="792203" cy="1692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제안서 위치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173" name="직사각형 172"/>
            <p:cNvSpPr/>
            <p:nvPr/>
          </p:nvSpPr>
          <p:spPr>
            <a:xfrm>
              <a:off x="4912038" y="979920"/>
              <a:ext cx="2290691" cy="4154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관련업무 처리절차를 반영하며 유기적이면서 향후 업무 변동을 고려한 </a:t>
              </a:r>
              <a:r>
                <a:rPr lang="ko-KR" altLang="en-US" sz="900" dirty="0" err="1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확장성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있는 설계를 통해 안정적으로 구축</a:t>
              </a:r>
              <a:endParaRPr lang="ko-KR" altLang="en-US" sz="9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30943" y="1287343"/>
              <a:ext cx="1860516" cy="175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ysClr val="windowText" lastClr="000000"/>
                  </a:solidFill>
                </a:rPr>
                <a:t>III - ??</a:t>
              </a:r>
              <a:endParaRPr lang="ko-KR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736868" y="957299"/>
              <a:ext cx="520811" cy="264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ysClr val="windowText" lastClr="000000"/>
                  </a:solidFill>
                </a:rPr>
                <a:t>기술 및 기능</a:t>
              </a:r>
              <a:endParaRPr lang="ko-KR" altLang="en-US" sz="6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2928" y="2047124"/>
            <a:ext cx="1466791" cy="169277"/>
            <a:chOff x="815387" y="3234180"/>
            <a:chExt cx="1466791" cy="169277"/>
          </a:xfrm>
        </p:grpSpPr>
        <p:grpSp>
          <p:nvGrpSpPr>
            <p:cNvPr id="179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181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82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180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1199046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 smtClean="0">
                  <a:latin typeface="나눔고딕 ExtraBold" pitchFamily="50" charset="-127"/>
                  <a:ea typeface="나눔고딕 ExtraBold" pitchFamily="50" charset="-127"/>
                </a:rPr>
                <a:t>DB</a:t>
              </a: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구축 및 설계방안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613559" y="3758843"/>
            <a:ext cx="6545932" cy="10964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00">
              <a:gradFill>
                <a:gsLst>
                  <a:gs pos="2500">
                    <a:schemeClr val="tx1"/>
                  </a:gs>
                  <a:gs pos="22000">
                    <a:schemeClr val="tx1"/>
                  </a:gs>
                </a:gsLst>
                <a:lin ang="10800000" scaled="1"/>
              </a:gra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13559" y="2675631"/>
            <a:ext cx="6545932" cy="1050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000">
              <a:gradFill>
                <a:gsLst>
                  <a:gs pos="2500">
                    <a:schemeClr val="tx1"/>
                  </a:gs>
                  <a:gs pos="22000">
                    <a:schemeClr val="tx1"/>
                  </a:gs>
                </a:gsLst>
                <a:lin ang="10800000" scaled="1"/>
              </a:gra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cxnSp>
        <p:nvCxnSpPr>
          <p:cNvPr id="93" name="직선 화살표 연결선 92"/>
          <p:cNvCxnSpPr>
            <a:endCxn id="121" idx="1"/>
          </p:cNvCxnSpPr>
          <p:nvPr/>
        </p:nvCxnSpPr>
        <p:spPr>
          <a:xfrm flipV="1">
            <a:off x="5984973" y="3110166"/>
            <a:ext cx="403623" cy="2158"/>
          </a:xfrm>
          <a:prstGeom prst="straightConnector1">
            <a:avLst/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644442" y="2398667"/>
            <a:ext cx="6515049" cy="233488"/>
            <a:chOff x="401954" y="3134459"/>
            <a:chExt cx="5998968" cy="227866"/>
          </a:xfrm>
        </p:grpSpPr>
        <p:sp>
          <p:nvSpPr>
            <p:cNvPr id="95" name="TextBox 94"/>
            <p:cNvSpPr txBox="1"/>
            <p:nvPr/>
          </p:nvSpPr>
          <p:spPr>
            <a:xfrm>
              <a:off x="401954" y="3134459"/>
              <a:ext cx="1190774" cy="227866"/>
            </a:xfrm>
            <a:prstGeom prst="roundRect">
              <a:avLst>
                <a:gd name="adj" fmla="val 5000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36000" rIns="90000" bIns="46800" anchor="ctr" anchorCtr="0"/>
            <a:lstStyle>
              <a:defPPr>
                <a:defRPr lang="ko-KR"/>
              </a:defPPr>
              <a:lvl1pPr algn="ctr" defTabSz="684213" latinLnBrk="0">
                <a:spcAft>
                  <a:spcPts val="0"/>
                </a:spcAft>
                <a:defRPr sz="110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ko-KR" altLang="en-US" dirty="0"/>
                <a:t>구축활동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717901" y="3134459"/>
              <a:ext cx="4683021" cy="227866"/>
            </a:xfrm>
            <a:prstGeom prst="roundRect">
              <a:avLst>
                <a:gd name="adj" fmla="val 5000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36000" rIns="90000" bIns="46800" anchor="ctr" anchorCtr="0"/>
            <a:lstStyle>
              <a:defPPr>
                <a:defRPr lang="ko-KR"/>
              </a:defPPr>
              <a:lvl1pPr algn="ctr" defTabSz="684213" latinLnBrk="0">
                <a:spcAft>
                  <a:spcPts val="0"/>
                </a:spcAft>
                <a:defRPr sz="110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r>
                <a:rPr lang="ko-KR" altLang="en-US" dirty="0"/>
                <a:t>구축절차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54707" y="3031852"/>
            <a:ext cx="1175649" cy="189223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kern="1200" spc="0" dirty="0" smtClean="0">
                <a:gradFill>
                  <a:gsLst>
                    <a:gs pos="9167">
                      <a:schemeClr val="tx1">
                        <a:lumMod val="85000"/>
                        <a:lumOff val="15000"/>
                      </a:schemeClr>
                    </a:gs>
                    <a:gs pos="18000">
                      <a:schemeClr val="tx1">
                        <a:lumMod val="85000"/>
                        <a:lumOff val="15000"/>
                      </a:schemeClr>
                    </a:gs>
                  </a:gsLst>
                  <a:lin ang="10800000" scaled="1"/>
                </a:gra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데이터 표준화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9661" y="4178128"/>
            <a:ext cx="1175649" cy="189223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kern="1200" spc="0" dirty="0" smtClean="0">
                <a:gradFill>
                  <a:gsLst>
                    <a:gs pos="9167">
                      <a:schemeClr val="tx1">
                        <a:lumMod val="85000"/>
                        <a:lumOff val="15000"/>
                      </a:schemeClr>
                    </a:gs>
                    <a:gs pos="18000">
                      <a:schemeClr val="tx1">
                        <a:lumMod val="85000"/>
                        <a:lumOff val="15000"/>
                      </a:schemeClr>
                    </a:gs>
                  </a:gsLst>
                  <a:lin ang="10800000" scaled="1"/>
                </a:gra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데이터 모델링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224035" y="2718859"/>
            <a:ext cx="1353938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표준화대상 수집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141669" y="2718859"/>
            <a:ext cx="924759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 구축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33660" y="2718859"/>
            <a:ext cx="1353938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표준화 운영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2362717" y="3050703"/>
            <a:ext cx="488923" cy="221354"/>
            <a:chOff x="1977586" y="2575942"/>
            <a:chExt cx="468052" cy="216024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1977586" y="2575942"/>
              <a:ext cx="468052" cy="216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59524" y="2615193"/>
              <a:ext cx="362689" cy="138499"/>
            </a:xfrm>
            <a:prstGeom prst="rect">
              <a:avLst/>
            </a:prstGeom>
            <a:noFill/>
          </p:spPr>
          <p:txBody>
            <a:bodyPr wrap="square" lIns="0" tIns="0" rIns="72000" bIns="0" rtlCol="0" anchor="ctr">
              <a:spAutoFit/>
            </a:bodyPr>
            <a:lstStyle/>
            <a:p>
              <a:pPr algn="ctr"/>
              <a:r>
                <a:rPr lang="ko-KR" altLang="en-US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용어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871901" y="3048448"/>
            <a:ext cx="676969" cy="221354"/>
            <a:chOff x="2564523" y="2573742"/>
            <a:chExt cx="648072" cy="21602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2612567" y="2573742"/>
              <a:ext cx="468052" cy="216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564523" y="2608889"/>
              <a:ext cx="648072" cy="138499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도메인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309205" y="3308949"/>
            <a:ext cx="676969" cy="221354"/>
            <a:chOff x="1926358" y="2827970"/>
            <a:chExt cx="648072" cy="216024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1977586" y="2827970"/>
              <a:ext cx="468052" cy="216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926358" y="2860800"/>
              <a:ext cx="648072" cy="138499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명명규칙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871901" y="3310026"/>
            <a:ext cx="676969" cy="221354"/>
            <a:chOff x="2569286" y="2829020"/>
            <a:chExt cx="648072" cy="21602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2610988" y="2829020"/>
              <a:ext cx="468052" cy="216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569286" y="2865340"/>
              <a:ext cx="648072" cy="138499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프로세스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267597" y="3819036"/>
            <a:ext cx="1266815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현행 모델 수집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942525" y="3809514"/>
            <a:ext cx="1266815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구축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659650" y="3819036"/>
            <a:ext cx="1266815" cy="157685"/>
          </a:xfrm>
          <a:prstGeom prst="rect">
            <a:avLst/>
          </a:prstGeom>
          <a:noFill/>
        </p:spPr>
        <p:txBody>
          <a:bodyPr wrap="square" lIns="0" tIns="0" rIns="72000" bIns="0" rtlCol="0">
            <a:spAutoFit/>
          </a:bodyPr>
          <a:lstStyle/>
          <a:p>
            <a:pPr algn="ctr"/>
            <a:r>
              <a:rPr lang="ko-KR" altLang="en-US" sz="1000" dirty="0">
                <a:gradFill>
                  <a:gsLst>
                    <a:gs pos="87083">
                      <a:srgbClr val="22518A"/>
                    </a:gs>
                    <a:gs pos="74000">
                      <a:srgbClr val="22518A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검증</a:t>
            </a:r>
          </a:p>
        </p:txBody>
      </p:sp>
      <p:grpSp>
        <p:nvGrpSpPr>
          <p:cNvPr id="117" name="그룹 116"/>
          <p:cNvGrpSpPr/>
          <p:nvPr/>
        </p:nvGrpSpPr>
        <p:grpSpPr>
          <a:xfrm>
            <a:off x="5400560" y="3025504"/>
            <a:ext cx="850218" cy="162327"/>
            <a:chOff x="4650997" y="2675871"/>
            <a:chExt cx="813927" cy="158418"/>
          </a:xfrm>
        </p:grpSpPr>
        <p:sp>
          <p:nvSpPr>
            <p:cNvPr id="118" name="직사각형 117"/>
            <p:cNvSpPr/>
            <p:nvPr/>
          </p:nvSpPr>
          <p:spPr>
            <a:xfrm>
              <a:off x="4650997" y="2675871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53136" y="2688985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표준 등록 요청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6388596" y="3029002"/>
            <a:ext cx="714129" cy="162327"/>
            <a:chOff x="5596858" y="2679285"/>
            <a:chExt cx="813927" cy="158418"/>
          </a:xfrm>
        </p:grpSpPr>
        <p:sp>
          <p:nvSpPr>
            <p:cNvPr id="121" name="직사각형 120"/>
            <p:cNvSpPr/>
            <p:nvPr/>
          </p:nvSpPr>
          <p:spPr>
            <a:xfrm>
              <a:off x="5596858" y="2679285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98997" y="2692399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표준 승인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5854436" y="3527240"/>
            <a:ext cx="838949" cy="162327"/>
            <a:chOff x="5155053" y="3069921"/>
            <a:chExt cx="803138" cy="158418"/>
          </a:xfrm>
        </p:grpSpPr>
        <p:sp>
          <p:nvSpPr>
            <p:cNvPr id="124" name="직사각형 123"/>
            <p:cNvSpPr/>
            <p:nvPr/>
          </p:nvSpPr>
          <p:spPr>
            <a:xfrm>
              <a:off x="5155053" y="3069921"/>
              <a:ext cx="728181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157192" y="3083035"/>
              <a:ext cx="800999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표준 등록</a:t>
              </a: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2442799" y="4114255"/>
            <a:ext cx="850218" cy="162327"/>
            <a:chOff x="2179428" y="3880868"/>
            <a:chExt cx="813927" cy="158418"/>
          </a:xfrm>
        </p:grpSpPr>
        <p:sp>
          <p:nvSpPr>
            <p:cNvPr id="127" name="직사각형 126"/>
            <p:cNvSpPr/>
            <p:nvPr/>
          </p:nvSpPr>
          <p:spPr>
            <a:xfrm>
              <a:off x="2179428" y="3880868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181567" y="3893982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정보 수집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2442799" y="4380994"/>
            <a:ext cx="850218" cy="162327"/>
            <a:chOff x="2161253" y="4104736"/>
            <a:chExt cx="813927" cy="158418"/>
          </a:xfrm>
        </p:grpSpPr>
        <p:sp>
          <p:nvSpPr>
            <p:cNvPr id="130" name="직사각형 129"/>
            <p:cNvSpPr/>
            <p:nvPr/>
          </p:nvSpPr>
          <p:spPr>
            <a:xfrm>
              <a:off x="2161253" y="4104736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163392" y="4117850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현행 업무 분석</a:t>
              </a: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2442799" y="4647733"/>
            <a:ext cx="850218" cy="162327"/>
            <a:chOff x="2150765" y="4304148"/>
            <a:chExt cx="813927" cy="158418"/>
          </a:xfrm>
        </p:grpSpPr>
        <p:sp>
          <p:nvSpPr>
            <p:cNvPr id="133" name="직사각형 132"/>
            <p:cNvSpPr/>
            <p:nvPr/>
          </p:nvSpPr>
          <p:spPr>
            <a:xfrm>
              <a:off x="2150765" y="4304148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152904" y="4317262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요구사항 분석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4156985" y="4114255"/>
            <a:ext cx="850218" cy="162327"/>
            <a:chOff x="3786901" y="3952486"/>
            <a:chExt cx="813927" cy="158418"/>
          </a:xfrm>
        </p:grpSpPr>
        <p:sp>
          <p:nvSpPr>
            <p:cNvPr id="136" name="직사각형 135"/>
            <p:cNvSpPr/>
            <p:nvPr/>
          </p:nvSpPr>
          <p:spPr>
            <a:xfrm>
              <a:off x="3786901" y="3952486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789040" y="3965600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개념모델 생성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5940392" y="4114255"/>
            <a:ext cx="850218" cy="162327"/>
            <a:chOff x="5227863" y="3913116"/>
            <a:chExt cx="813927" cy="158418"/>
          </a:xfrm>
        </p:grpSpPr>
        <p:sp>
          <p:nvSpPr>
            <p:cNvPr id="145" name="직사각형 144"/>
            <p:cNvSpPr/>
            <p:nvPr/>
          </p:nvSpPr>
          <p:spPr>
            <a:xfrm>
              <a:off x="5227863" y="3913116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230002" y="3926230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문제 제기</a:t>
              </a: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940392" y="4647733"/>
            <a:ext cx="850218" cy="162327"/>
            <a:chOff x="5227863" y="4145716"/>
            <a:chExt cx="813927" cy="158418"/>
          </a:xfrm>
        </p:grpSpPr>
        <p:sp>
          <p:nvSpPr>
            <p:cNvPr id="148" name="직사각형 147"/>
            <p:cNvSpPr/>
            <p:nvPr/>
          </p:nvSpPr>
          <p:spPr>
            <a:xfrm>
              <a:off x="5227863" y="4145716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230002" y="4158830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모델 검증</a:t>
              </a:r>
            </a:p>
          </p:txBody>
        </p:sp>
      </p:grpSp>
      <p:cxnSp>
        <p:nvCxnSpPr>
          <p:cNvPr id="150" name="직선 화살표 연결선 149"/>
          <p:cNvCxnSpPr/>
          <p:nvPr/>
        </p:nvCxnSpPr>
        <p:spPr>
          <a:xfrm>
            <a:off x="2073598" y="2936644"/>
            <a:ext cx="1730032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2073598" y="4002939"/>
            <a:ext cx="1730032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>
            <a:off x="3834199" y="2936644"/>
            <a:ext cx="150950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3834199" y="4002939"/>
            <a:ext cx="150950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064309" y="3056018"/>
            <a:ext cx="1023712" cy="633550"/>
            <a:chOff x="3614544" y="3966486"/>
            <a:chExt cx="735502" cy="523002"/>
          </a:xfrm>
        </p:grpSpPr>
        <p:sp>
          <p:nvSpPr>
            <p:cNvPr id="155" name="순서도: 자기 디스크 154"/>
            <p:cNvSpPr/>
            <p:nvPr/>
          </p:nvSpPr>
          <p:spPr>
            <a:xfrm>
              <a:off x="3614544" y="3966486"/>
              <a:ext cx="735502" cy="523002"/>
            </a:xfrm>
            <a:prstGeom prst="flowChartMagneticDisk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61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8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accent1">
                  <a:lumMod val="75000"/>
                </a:schemeClr>
              </a:solidFill>
            </a:ln>
            <a:effectLst>
              <a:outerShdw blurRad="25400" dist="12700" dir="54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619389" y="4172351"/>
              <a:ext cx="730657" cy="234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Meta</a:t>
              </a:r>
            </a:p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Repository</a:t>
              </a:r>
              <a:endParaRPr lang="ko-KR" altLang="en-US" sz="900" dirty="0">
                <a:gradFill>
                  <a:gsLst>
                    <a:gs pos="97083">
                      <a:schemeClr val="bg1"/>
                    </a:gs>
                    <a:gs pos="87083">
                      <a:schemeClr val="bg1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cxnSp>
        <p:nvCxnSpPr>
          <p:cNvPr id="157" name="직선 화살표 연결선 156"/>
          <p:cNvCxnSpPr/>
          <p:nvPr/>
        </p:nvCxnSpPr>
        <p:spPr>
          <a:xfrm>
            <a:off x="3451085" y="3417852"/>
            <a:ext cx="586506" cy="0"/>
          </a:xfrm>
          <a:prstGeom prst="straightConnector1">
            <a:avLst/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 rot="10800000">
            <a:off x="5129220" y="3606022"/>
            <a:ext cx="703745" cy="0"/>
          </a:xfrm>
          <a:prstGeom prst="straightConnector1">
            <a:avLst/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45" idx="2"/>
            <a:endCxn id="148" idx="0"/>
          </p:cNvCxnSpPr>
          <p:nvPr/>
        </p:nvCxnSpPr>
        <p:spPr>
          <a:xfrm>
            <a:off x="6325839" y="4276582"/>
            <a:ext cx="0" cy="371151"/>
          </a:xfrm>
          <a:prstGeom prst="straightConnector1">
            <a:avLst/>
          </a:prstGeom>
          <a:ln w="1270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644442" y="4861484"/>
            <a:ext cx="6513562" cy="76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구부러진 연결선 160"/>
          <p:cNvCxnSpPr>
            <a:stCxn id="114" idx="0"/>
          </p:cNvCxnSpPr>
          <p:nvPr/>
        </p:nvCxnSpPr>
        <p:spPr>
          <a:xfrm rot="5400000" flipH="1" flipV="1">
            <a:off x="3318717" y="3100160"/>
            <a:ext cx="301164" cy="1136588"/>
          </a:xfrm>
          <a:prstGeom prst="curvedConnector2">
            <a:avLst/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rot="16200000">
            <a:off x="4460788" y="3770946"/>
            <a:ext cx="237813" cy="0"/>
          </a:xfrm>
          <a:prstGeom prst="straightConnector1">
            <a:avLst/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/>
          <p:cNvGrpSpPr/>
          <p:nvPr/>
        </p:nvGrpSpPr>
        <p:grpSpPr>
          <a:xfrm>
            <a:off x="6670367" y="4261599"/>
            <a:ext cx="432358" cy="448603"/>
            <a:chOff x="5809629" y="6781800"/>
            <a:chExt cx="419983" cy="437800"/>
          </a:xfrm>
        </p:grpSpPr>
        <p:pic>
          <p:nvPicPr>
            <p:cNvPr id="165" name="Picture 4781" descr="화살표 회전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09629" y="6781800"/>
              <a:ext cx="419982" cy="43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6" name="TextBox 165"/>
            <p:cNvSpPr txBox="1"/>
            <p:nvPr/>
          </p:nvSpPr>
          <p:spPr>
            <a:xfrm>
              <a:off x="5870616" y="6866225"/>
              <a:ext cx="358996" cy="24622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dirty="0" smtClean="0">
                  <a:gradFill>
                    <a:gsLst>
                      <a:gs pos="4583">
                        <a:schemeClr val="tx1">
                          <a:lumMod val="50000"/>
                          <a:lumOff val="50000"/>
                        </a:schemeClr>
                      </a:gs>
                      <a:gs pos="9167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10800000" scaled="1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반복</a:t>
              </a:r>
              <a:endParaRPr lang="en-US" altLang="ko-KR" sz="800" dirty="0" smtClean="0">
                <a:gradFill>
                  <a:gsLst>
                    <a:gs pos="4583">
                      <a:schemeClr val="tx1">
                        <a:lumMod val="50000"/>
                        <a:lumOff val="50000"/>
                      </a:schemeClr>
                    </a:gs>
                    <a:gs pos="9167">
                      <a:schemeClr val="tx1">
                        <a:lumMod val="50000"/>
                        <a:lumOff val="50000"/>
                      </a:schemeClr>
                    </a:gs>
                  </a:gsLst>
                  <a:lin ang="10800000" scaled="1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dirty="0" smtClean="0">
                  <a:gradFill>
                    <a:gsLst>
                      <a:gs pos="4583">
                        <a:schemeClr val="tx1">
                          <a:lumMod val="50000"/>
                          <a:lumOff val="50000"/>
                        </a:schemeClr>
                      </a:gs>
                      <a:gs pos="9167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10800000" scaled="1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수행</a:t>
              </a:r>
              <a:endParaRPr kumimoji="1" lang="ko-KR" altLang="en-US" sz="800" kern="1200" spc="0" dirty="0" smtClean="0">
                <a:gradFill>
                  <a:gsLst>
                    <a:gs pos="4583">
                      <a:schemeClr val="tx1">
                        <a:lumMod val="50000"/>
                        <a:lumOff val="50000"/>
                      </a:schemeClr>
                    </a:gs>
                    <a:gs pos="9167">
                      <a:schemeClr val="tx1">
                        <a:lumMod val="50000"/>
                        <a:lumOff val="50000"/>
                      </a:schemeClr>
                    </a:gs>
                  </a:gsLst>
                  <a:lin ang="10800000" scaled="1"/>
                </a:gra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084988" y="3190891"/>
            <a:ext cx="345002" cy="344395"/>
            <a:chOff x="5809629" y="6781800"/>
            <a:chExt cx="436526" cy="437800"/>
          </a:xfrm>
        </p:grpSpPr>
        <p:pic>
          <p:nvPicPr>
            <p:cNvPr id="168" name="Picture 4781" descr="화살표 회전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09629" y="6781800"/>
              <a:ext cx="419982" cy="43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9" name="TextBox 168"/>
            <p:cNvSpPr txBox="1"/>
            <p:nvPr/>
          </p:nvSpPr>
          <p:spPr>
            <a:xfrm>
              <a:off x="5887158" y="6866224"/>
              <a:ext cx="358997" cy="252215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dirty="0" smtClean="0">
                  <a:gradFill>
                    <a:gsLst>
                      <a:gs pos="4583">
                        <a:schemeClr val="tx1">
                          <a:lumMod val="50000"/>
                          <a:lumOff val="50000"/>
                        </a:schemeClr>
                      </a:gs>
                      <a:gs pos="9167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10800000" scaled="1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반복</a:t>
              </a:r>
              <a:endParaRPr lang="en-US" altLang="ko-KR" sz="700" dirty="0" smtClean="0">
                <a:gradFill>
                  <a:gsLst>
                    <a:gs pos="4583">
                      <a:schemeClr val="tx1">
                        <a:lumMod val="50000"/>
                        <a:lumOff val="50000"/>
                      </a:schemeClr>
                    </a:gs>
                    <a:gs pos="9167">
                      <a:schemeClr val="tx1">
                        <a:lumMod val="50000"/>
                        <a:lumOff val="50000"/>
                      </a:schemeClr>
                    </a:gs>
                  </a:gsLst>
                  <a:lin ang="10800000" scaled="1"/>
                </a:gra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700" dirty="0" smtClean="0">
                  <a:gradFill>
                    <a:gsLst>
                      <a:gs pos="4583">
                        <a:schemeClr val="tx1">
                          <a:lumMod val="50000"/>
                          <a:lumOff val="50000"/>
                        </a:schemeClr>
                      </a:gs>
                      <a:gs pos="9167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10800000" scaled="1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수행</a:t>
              </a:r>
              <a:endParaRPr kumimoji="1" lang="ko-KR" altLang="en-US" sz="700" kern="1200" spc="0" dirty="0" smtClean="0">
                <a:gradFill>
                  <a:gsLst>
                    <a:gs pos="4583">
                      <a:schemeClr val="tx1">
                        <a:lumMod val="50000"/>
                        <a:lumOff val="50000"/>
                      </a:schemeClr>
                    </a:gs>
                    <a:gs pos="9167">
                      <a:schemeClr val="tx1">
                        <a:lumMod val="50000"/>
                        <a:lumOff val="50000"/>
                      </a:schemeClr>
                    </a:gs>
                  </a:gsLst>
                  <a:lin ang="10800000" scaled="1"/>
                </a:gra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</p:grpSp>
      <p:cxnSp>
        <p:nvCxnSpPr>
          <p:cNvPr id="170" name="직선 연결선 169"/>
          <p:cNvCxnSpPr/>
          <p:nvPr/>
        </p:nvCxnSpPr>
        <p:spPr>
          <a:xfrm>
            <a:off x="2004958" y="2681950"/>
            <a:ext cx="0" cy="10421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2004958" y="3756190"/>
            <a:ext cx="0" cy="12877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/>
          <p:nvPr/>
        </p:nvCxnSpPr>
        <p:spPr>
          <a:xfrm rot="5400000">
            <a:off x="6506991" y="3305824"/>
            <a:ext cx="421975" cy="192984"/>
          </a:xfrm>
          <a:prstGeom prst="bentConnector2">
            <a:avLst/>
          </a:prstGeom>
          <a:ln w="127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AutoShape 262"/>
          <p:cNvCxnSpPr>
            <a:cxnSpLocks noChangeShapeType="1"/>
          </p:cNvCxnSpPr>
          <p:nvPr/>
        </p:nvCxnSpPr>
        <p:spPr bwMode="auto">
          <a:xfrm flipH="1">
            <a:off x="3169966" y="8410981"/>
            <a:ext cx="4088" cy="723766"/>
          </a:xfrm>
          <a:prstGeom prst="straightConnector1">
            <a:avLst/>
          </a:prstGeom>
          <a:noFill/>
          <a:ln w="28575">
            <a:solidFill>
              <a:srgbClr val="777777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6" name="그룹 315"/>
          <p:cNvGrpSpPr/>
          <p:nvPr/>
        </p:nvGrpSpPr>
        <p:grpSpPr>
          <a:xfrm>
            <a:off x="5973917" y="5621526"/>
            <a:ext cx="985838" cy="742723"/>
            <a:chOff x="5973917" y="5607114"/>
            <a:chExt cx="985838" cy="742723"/>
          </a:xfrm>
        </p:grpSpPr>
        <p:sp>
          <p:nvSpPr>
            <p:cNvPr id="186" name="AutoShape 55"/>
            <p:cNvSpPr>
              <a:spLocks noChangeArrowheads="1"/>
            </p:cNvSpPr>
            <p:nvPr/>
          </p:nvSpPr>
          <p:spPr bwMode="auto">
            <a:xfrm>
              <a:off x="5973917" y="5607114"/>
              <a:ext cx="985838" cy="742723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6" name="Picture 411" descr="A kdb5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255" y="5900378"/>
              <a:ext cx="463550" cy="368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" name="Rectangle 414"/>
            <p:cNvSpPr>
              <a:spLocks noChangeArrowheads="1"/>
            </p:cNvSpPr>
            <p:nvPr/>
          </p:nvSpPr>
          <p:spPr bwMode="auto">
            <a:xfrm>
              <a:off x="6179767" y="5651741"/>
              <a:ext cx="601127" cy="1545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latinLnBrk="0">
                <a:defRPr/>
              </a:pPr>
              <a:r>
                <a:rPr kumimoji="0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단위테스트</a:t>
              </a:r>
            </a:p>
          </p:txBody>
        </p:sp>
      </p:grpSp>
      <p:grpSp>
        <p:nvGrpSpPr>
          <p:cNvPr id="317" name="그룹 316"/>
          <p:cNvGrpSpPr/>
          <p:nvPr/>
        </p:nvGrpSpPr>
        <p:grpSpPr>
          <a:xfrm>
            <a:off x="5973917" y="6607430"/>
            <a:ext cx="985838" cy="744317"/>
            <a:chOff x="5973917" y="6455030"/>
            <a:chExt cx="985838" cy="744317"/>
          </a:xfrm>
        </p:grpSpPr>
        <p:sp>
          <p:nvSpPr>
            <p:cNvPr id="187" name="AutoShape 55"/>
            <p:cNvSpPr>
              <a:spLocks noChangeArrowheads="1"/>
            </p:cNvSpPr>
            <p:nvPr/>
          </p:nvSpPr>
          <p:spPr bwMode="auto">
            <a:xfrm>
              <a:off x="5973917" y="6455030"/>
              <a:ext cx="985838" cy="744317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7" name="Picture 412" descr="A kdb5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255" y="6753075"/>
              <a:ext cx="463550" cy="36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" name="Rectangle 415"/>
            <p:cNvSpPr>
              <a:spLocks noChangeArrowheads="1"/>
            </p:cNvSpPr>
            <p:nvPr/>
          </p:nvSpPr>
          <p:spPr bwMode="auto">
            <a:xfrm>
              <a:off x="6168654" y="6494875"/>
              <a:ext cx="601127" cy="1545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latinLnBrk="0">
                <a:defRPr/>
              </a:pPr>
              <a:r>
                <a:rPr kumimoji="0"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통합테스트</a:t>
              </a:r>
            </a:p>
          </p:txBody>
        </p:sp>
      </p:grpSp>
      <p:grpSp>
        <p:nvGrpSpPr>
          <p:cNvPr id="318" name="그룹 317"/>
          <p:cNvGrpSpPr/>
          <p:nvPr/>
        </p:nvGrpSpPr>
        <p:grpSpPr>
          <a:xfrm>
            <a:off x="5973917" y="7638636"/>
            <a:ext cx="985837" cy="742723"/>
            <a:chOff x="6013605" y="7486236"/>
            <a:chExt cx="985837" cy="742723"/>
          </a:xfrm>
        </p:grpSpPr>
        <p:sp>
          <p:nvSpPr>
            <p:cNvPr id="188" name="AutoShape 55"/>
            <p:cNvSpPr>
              <a:spLocks noChangeArrowheads="1"/>
            </p:cNvSpPr>
            <p:nvPr/>
          </p:nvSpPr>
          <p:spPr bwMode="auto">
            <a:xfrm>
              <a:off x="6013605" y="7486236"/>
              <a:ext cx="985837" cy="742723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8" name="Picture 413" descr="A kdb5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942" y="7787469"/>
              <a:ext cx="463550" cy="366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Rectangle 416"/>
            <p:cNvSpPr>
              <a:spLocks noChangeArrowheads="1"/>
            </p:cNvSpPr>
            <p:nvPr/>
          </p:nvSpPr>
          <p:spPr bwMode="auto">
            <a:xfrm>
              <a:off x="6157754" y="7538832"/>
              <a:ext cx="721352" cy="1545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latinLnBrk="0">
                <a:defRPr/>
              </a:pPr>
              <a:r>
                <a:rPr kumimoji="0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사용자테스트</a:t>
              </a:r>
            </a:p>
          </p:txBody>
        </p:sp>
      </p:grpSp>
      <p:sp>
        <p:nvSpPr>
          <p:cNvPr id="189" name="AutoShape 55"/>
          <p:cNvSpPr>
            <a:spLocks noChangeArrowheads="1"/>
          </p:cNvSpPr>
          <p:nvPr/>
        </p:nvSpPr>
        <p:spPr bwMode="auto">
          <a:xfrm>
            <a:off x="1147909" y="5744790"/>
            <a:ext cx="3746134" cy="37015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 type="none" w="sm" len="sm"/>
          </a:ln>
        </p:spPr>
        <p:txBody>
          <a:bodyPr wrap="none" lIns="95619" tIns="47809" rIns="95619" bIns="47809" anchor="ctr"/>
          <a:lstStyle/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AutoShape 55"/>
          <p:cNvSpPr>
            <a:spLocks noChangeArrowheads="1"/>
          </p:cNvSpPr>
          <p:nvPr/>
        </p:nvSpPr>
        <p:spPr bwMode="auto">
          <a:xfrm>
            <a:off x="1147909" y="6351221"/>
            <a:ext cx="3746134" cy="38955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 type="none" w="sm" len="sm"/>
          </a:ln>
        </p:spPr>
        <p:txBody>
          <a:bodyPr wrap="none" lIns="95619" tIns="47809" rIns="95619" bIns="47809" anchor="ctr"/>
          <a:lstStyle/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AutoShape 55"/>
          <p:cNvSpPr>
            <a:spLocks noChangeArrowheads="1"/>
          </p:cNvSpPr>
          <p:nvPr/>
        </p:nvSpPr>
        <p:spPr bwMode="auto">
          <a:xfrm>
            <a:off x="1147909" y="7860906"/>
            <a:ext cx="3768261" cy="56592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 type="none" w="sm" len="sm"/>
          </a:ln>
        </p:spPr>
        <p:txBody>
          <a:bodyPr wrap="none" lIns="95619" tIns="47809" rIns="95619" bIns="47809" anchor="ctr"/>
          <a:lstStyle/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AutoShape 55"/>
          <p:cNvSpPr>
            <a:spLocks noChangeArrowheads="1"/>
          </p:cNvSpPr>
          <p:nvPr/>
        </p:nvSpPr>
        <p:spPr bwMode="auto">
          <a:xfrm>
            <a:off x="1147909" y="6928195"/>
            <a:ext cx="1657763" cy="77182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 type="none" w="sm" len="sm"/>
          </a:ln>
        </p:spPr>
        <p:txBody>
          <a:bodyPr wrap="none" lIns="95619" tIns="47809" rIns="95619" bIns="47809" anchor="ctr"/>
          <a:lstStyle/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AutoShape 55"/>
          <p:cNvSpPr>
            <a:spLocks noChangeArrowheads="1"/>
          </p:cNvSpPr>
          <p:nvPr/>
        </p:nvSpPr>
        <p:spPr bwMode="auto">
          <a:xfrm>
            <a:off x="3231176" y="6928195"/>
            <a:ext cx="1676484" cy="77182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 type="none" w="sm" len="sm"/>
          </a:ln>
        </p:spPr>
        <p:txBody>
          <a:bodyPr wrap="none" lIns="95619" tIns="47809" rIns="95619" bIns="47809" anchor="ctr"/>
          <a:lstStyle/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6283" indent="-96283" defTabSz="857936" fontAlgn="auto" latinLnBrk="0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kumimoji="0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AutoShape 219"/>
          <p:cNvSpPr>
            <a:spLocks noChangeArrowheads="1"/>
          </p:cNvSpPr>
          <p:nvPr/>
        </p:nvSpPr>
        <p:spPr bwMode="auto">
          <a:xfrm>
            <a:off x="1302792" y="6415879"/>
            <a:ext cx="650170" cy="26750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</a:p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준비</a:t>
            </a:r>
          </a:p>
        </p:txBody>
      </p:sp>
      <p:sp>
        <p:nvSpPr>
          <p:cNvPr id="195" name="AutoShape 220"/>
          <p:cNvSpPr>
            <a:spLocks noChangeArrowheads="1"/>
          </p:cNvSpPr>
          <p:nvPr/>
        </p:nvSpPr>
        <p:spPr bwMode="auto">
          <a:xfrm>
            <a:off x="2182734" y="6415879"/>
            <a:ext cx="559962" cy="26750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</a:p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실시</a:t>
            </a:r>
          </a:p>
        </p:txBody>
      </p:sp>
      <p:sp>
        <p:nvSpPr>
          <p:cNvPr id="196" name="AutoShape 221"/>
          <p:cNvSpPr>
            <a:spLocks noChangeArrowheads="1"/>
          </p:cNvSpPr>
          <p:nvPr/>
        </p:nvSpPr>
        <p:spPr bwMode="auto">
          <a:xfrm>
            <a:off x="3811562" y="6415879"/>
            <a:ext cx="839094" cy="26750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준비작업</a:t>
            </a:r>
          </a:p>
        </p:txBody>
      </p:sp>
      <p:sp>
        <p:nvSpPr>
          <p:cNvPr id="197" name="AutoShape 226"/>
          <p:cNvSpPr>
            <a:spLocks noChangeArrowheads="1"/>
          </p:cNvSpPr>
          <p:nvPr/>
        </p:nvSpPr>
        <p:spPr bwMode="auto">
          <a:xfrm>
            <a:off x="1617666" y="7082334"/>
            <a:ext cx="1121627" cy="97884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정제분석</a:t>
            </a:r>
          </a:p>
        </p:txBody>
      </p:sp>
      <p:sp>
        <p:nvSpPr>
          <p:cNvPr id="198" name="AutoShape 227"/>
          <p:cNvSpPr>
            <a:spLocks noChangeArrowheads="1"/>
          </p:cNvSpPr>
          <p:nvPr/>
        </p:nvSpPr>
        <p:spPr bwMode="auto">
          <a:xfrm>
            <a:off x="1617666" y="7238724"/>
            <a:ext cx="1121627" cy="96759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정제설계</a:t>
            </a:r>
          </a:p>
        </p:txBody>
      </p:sp>
      <p:sp>
        <p:nvSpPr>
          <p:cNvPr id="199" name="AutoShape 228"/>
          <p:cNvSpPr>
            <a:spLocks noChangeArrowheads="1"/>
          </p:cNvSpPr>
          <p:nvPr/>
        </p:nvSpPr>
        <p:spPr bwMode="auto">
          <a:xfrm>
            <a:off x="1617666" y="7399614"/>
            <a:ext cx="1121627" cy="96759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정제실시</a:t>
            </a:r>
          </a:p>
        </p:txBody>
      </p:sp>
      <p:cxnSp>
        <p:nvCxnSpPr>
          <p:cNvPr id="200" name="AutoShape 229"/>
          <p:cNvCxnSpPr>
            <a:cxnSpLocks noChangeShapeType="1"/>
          </p:cNvCxnSpPr>
          <p:nvPr/>
        </p:nvCxnSpPr>
        <p:spPr bwMode="auto">
          <a:xfrm rot="5400000">
            <a:off x="2150078" y="7209472"/>
            <a:ext cx="58505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AutoShape 230"/>
          <p:cNvCxnSpPr>
            <a:cxnSpLocks noChangeShapeType="1"/>
            <a:stCxn id="198" idx="2"/>
            <a:endCxn id="199" idx="0"/>
          </p:cNvCxnSpPr>
          <p:nvPr/>
        </p:nvCxnSpPr>
        <p:spPr bwMode="auto">
          <a:xfrm rot="5400000">
            <a:off x="2147265" y="7367549"/>
            <a:ext cx="64131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AutoShape 231"/>
          <p:cNvCxnSpPr>
            <a:cxnSpLocks noChangeShapeType="1"/>
            <a:stCxn id="204" idx="1"/>
            <a:endCxn id="197" idx="1"/>
          </p:cNvCxnSpPr>
          <p:nvPr/>
        </p:nvCxnSpPr>
        <p:spPr bwMode="auto">
          <a:xfrm rot="10800000" flipH="1">
            <a:off x="1617666" y="7131839"/>
            <a:ext cx="1701" cy="478170"/>
          </a:xfrm>
          <a:prstGeom prst="bentConnector3">
            <a:avLst>
              <a:gd name="adj1" fmla="val -14400005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AutoShape 232"/>
          <p:cNvCxnSpPr>
            <a:cxnSpLocks noChangeShapeType="1"/>
            <a:stCxn id="199" idx="2"/>
            <a:endCxn id="204" idx="0"/>
          </p:cNvCxnSpPr>
          <p:nvPr/>
        </p:nvCxnSpPr>
        <p:spPr bwMode="auto">
          <a:xfrm rot="5400000">
            <a:off x="2146702" y="7529001"/>
            <a:ext cx="65256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" name="AutoShape 233"/>
          <p:cNvSpPr>
            <a:spLocks noChangeArrowheads="1"/>
          </p:cNvSpPr>
          <p:nvPr/>
        </p:nvSpPr>
        <p:spPr bwMode="auto">
          <a:xfrm>
            <a:off x="1617666" y="7561629"/>
            <a:ext cx="1121627" cy="95634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정제검증</a:t>
            </a:r>
          </a:p>
        </p:txBody>
      </p:sp>
      <p:sp>
        <p:nvSpPr>
          <p:cNvPr id="205" name="AutoShape 234"/>
          <p:cNvSpPr>
            <a:spLocks noChangeArrowheads="1"/>
          </p:cNvSpPr>
          <p:nvPr/>
        </p:nvSpPr>
        <p:spPr bwMode="auto">
          <a:xfrm>
            <a:off x="3380953" y="7082334"/>
            <a:ext cx="1121627" cy="95634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변환분석</a:t>
            </a:r>
          </a:p>
        </p:txBody>
      </p:sp>
      <p:sp>
        <p:nvSpPr>
          <p:cNvPr id="206" name="AutoShape 235"/>
          <p:cNvSpPr>
            <a:spLocks noChangeArrowheads="1"/>
          </p:cNvSpPr>
          <p:nvPr/>
        </p:nvSpPr>
        <p:spPr bwMode="auto">
          <a:xfrm>
            <a:off x="3380953" y="7246600"/>
            <a:ext cx="1121627" cy="96759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변환설계</a:t>
            </a:r>
          </a:p>
        </p:txBody>
      </p:sp>
      <p:sp>
        <p:nvSpPr>
          <p:cNvPr id="207" name="AutoShape 236"/>
          <p:cNvSpPr>
            <a:spLocks noChangeArrowheads="1"/>
          </p:cNvSpPr>
          <p:nvPr/>
        </p:nvSpPr>
        <p:spPr bwMode="auto">
          <a:xfrm>
            <a:off x="3380953" y="7399614"/>
            <a:ext cx="1121627" cy="96759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변환개발</a:t>
            </a:r>
          </a:p>
        </p:txBody>
      </p:sp>
      <p:cxnSp>
        <p:nvCxnSpPr>
          <p:cNvPr id="208" name="AutoShape 237"/>
          <p:cNvCxnSpPr>
            <a:cxnSpLocks noChangeShapeType="1"/>
          </p:cNvCxnSpPr>
          <p:nvPr/>
        </p:nvCxnSpPr>
        <p:spPr bwMode="auto">
          <a:xfrm rot="5400000">
            <a:off x="3908302" y="7212285"/>
            <a:ext cx="68631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238"/>
          <p:cNvCxnSpPr>
            <a:cxnSpLocks noChangeShapeType="1"/>
            <a:stCxn id="206" idx="2"/>
            <a:endCxn id="207" idx="0"/>
          </p:cNvCxnSpPr>
          <p:nvPr/>
        </p:nvCxnSpPr>
        <p:spPr bwMode="auto">
          <a:xfrm rot="5400000">
            <a:off x="3914490" y="7371487"/>
            <a:ext cx="56255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AutoShape 239"/>
          <p:cNvCxnSpPr>
            <a:cxnSpLocks noChangeShapeType="1"/>
            <a:stCxn id="212" idx="3"/>
            <a:endCxn id="205" idx="3"/>
          </p:cNvCxnSpPr>
          <p:nvPr/>
        </p:nvCxnSpPr>
        <p:spPr bwMode="auto">
          <a:xfrm flipV="1">
            <a:off x="4502580" y="7130714"/>
            <a:ext cx="3404" cy="478169"/>
          </a:xfrm>
          <a:prstGeom prst="bentConnector3">
            <a:avLst>
              <a:gd name="adj1" fmla="val 65651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240"/>
          <p:cNvCxnSpPr>
            <a:cxnSpLocks noChangeShapeType="1"/>
            <a:stCxn id="207" idx="2"/>
            <a:endCxn id="212" idx="0"/>
          </p:cNvCxnSpPr>
          <p:nvPr/>
        </p:nvCxnSpPr>
        <p:spPr bwMode="auto">
          <a:xfrm rot="5400000">
            <a:off x="3910553" y="7528439"/>
            <a:ext cx="64132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AutoShape 241"/>
          <p:cNvSpPr>
            <a:spLocks noChangeArrowheads="1"/>
          </p:cNvSpPr>
          <p:nvPr/>
        </p:nvSpPr>
        <p:spPr bwMode="auto">
          <a:xfrm>
            <a:off x="3380953" y="7560504"/>
            <a:ext cx="1121627" cy="94508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변환검증</a:t>
            </a:r>
          </a:p>
        </p:txBody>
      </p:sp>
      <p:sp>
        <p:nvSpPr>
          <p:cNvPr id="213" name="AutoShape 243"/>
          <p:cNvSpPr>
            <a:spLocks noChangeArrowheads="1"/>
          </p:cNvSpPr>
          <p:nvPr/>
        </p:nvSpPr>
        <p:spPr bwMode="auto">
          <a:xfrm>
            <a:off x="1210883" y="8057800"/>
            <a:ext cx="835690" cy="10688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적재준비</a:t>
            </a:r>
          </a:p>
        </p:txBody>
      </p:sp>
      <p:sp>
        <p:nvSpPr>
          <p:cNvPr id="214" name="AutoShape 244"/>
          <p:cNvSpPr>
            <a:spLocks noChangeArrowheads="1"/>
          </p:cNvSpPr>
          <p:nvPr/>
        </p:nvSpPr>
        <p:spPr bwMode="auto">
          <a:xfrm>
            <a:off x="2213371" y="8057800"/>
            <a:ext cx="1056951" cy="10688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적재실시</a:t>
            </a:r>
          </a:p>
        </p:txBody>
      </p:sp>
      <p:sp>
        <p:nvSpPr>
          <p:cNvPr id="215" name="AutoShape 245"/>
          <p:cNvSpPr>
            <a:spLocks noChangeArrowheads="1"/>
          </p:cNvSpPr>
          <p:nvPr/>
        </p:nvSpPr>
        <p:spPr bwMode="auto">
          <a:xfrm>
            <a:off x="2209967" y="8229941"/>
            <a:ext cx="1065461" cy="108010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적재후속작업</a:t>
            </a:r>
          </a:p>
        </p:txBody>
      </p:sp>
      <p:cxnSp>
        <p:nvCxnSpPr>
          <p:cNvPr id="216" name="AutoShape 246"/>
          <p:cNvCxnSpPr>
            <a:cxnSpLocks noChangeShapeType="1"/>
          </p:cNvCxnSpPr>
          <p:nvPr/>
        </p:nvCxnSpPr>
        <p:spPr bwMode="auto">
          <a:xfrm>
            <a:off x="2046573" y="8111805"/>
            <a:ext cx="166797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AutoShape 247"/>
          <p:cNvCxnSpPr>
            <a:cxnSpLocks noChangeShapeType="1"/>
            <a:stCxn id="214" idx="2"/>
            <a:endCxn id="215" idx="0"/>
          </p:cNvCxnSpPr>
          <p:nvPr/>
        </p:nvCxnSpPr>
        <p:spPr bwMode="auto">
          <a:xfrm rot="16200000" flipH="1">
            <a:off x="2709219" y="8196462"/>
            <a:ext cx="65256" cy="1701"/>
          </a:xfrm>
          <a:prstGeom prst="bentConnector3">
            <a:avLst>
              <a:gd name="adj1" fmla="val 48213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AutoShape 248"/>
          <p:cNvCxnSpPr>
            <a:cxnSpLocks noChangeShapeType="1"/>
            <a:stCxn id="220" idx="2"/>
            <a:endCxn id="213" idx="2"/>
          </p:cNvCxnSpPr>
          <p:nvPr/>
        </p:nvCxnSpPr>
        <p:spPr bwMode="auto">
          <a:xfrm rot="16200000" flipV="1">
            <a:off x="2678190" y="7114373"/>
            <a:ext cx="173266" cy="2273892"/>
          </a:xfrm>
          <a:prstGeom prst="bentConnector3">
            <a:avLst>
              <a:gd name="adj1" fmla="val -26352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AutoShape 249"/>
          <p:cNvCxnSpPr>
            <a:cxnSpLocks noChangeShapeType="1"/>
            <a:stCxn id="215" idx="3"/>
            <a:endCxn id="220" idx="1"/>
          </p:cNvCxnSpPr>
          <p:nvPr/>
        </p:nvCxnSpPr>
        <p:spPr bwMode="auto">
          <a:xfrm>
            <a:off x="3275428" y="8283946"/>
            <a:ext cx="154883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AutoShape 250"/>
          <p:cNvSpPr>
            <a:spLocks noChangeArrowheads="1"/>
          </p:cNvSpPr>
          <p:nvPr/>
        </p:nvSpPr>
        <p:spPr bwMode="auto">
          <a:xfrm>
            <a:off x="3430311" y="8229941"/>
            <a:ext cx="941215" cy="108010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kumimoji="0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적재검증</a:t>
            </a:r>
          </a:p>
        </p:txBody>
      </p:sp>
      <p:cxnSp>
        <p:nvCxnSpPr>
          <p:cNvPr id="221" name="AutoShape 251"/>
          <p:cNvCxnSpPr>
            <a:cxnSpLocks noChangeShapeType="1"/>
            <a:stCxn id="190" idx="2"/>
            <a:endCxn id="256" idx="0"/>
          </p:cNvCxnSpPr>
          <p:nvPr/>
        </p:nvCxnSpPr>
        <p:spPr bwMode="auto">
          <a:xfrm rot="5400000">
            <a:off x="2442370" y="6276266"/>
            <a:ext cx="114096" cy="1043116"/>
          </a:xfrm>
          <a:prstGeom prst="bentConnector3">
            <a:avLst>
              <a:gd name="adj1" fmla="val 3219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AutoShape 252"/>
          <p:cNvCxnSpPr>
            <a:cxnSpLocks noChangeShapeType="1"/>
            <a:stCxn id="190" idx="2"/>
            <a:endCxn id="257" idx="0"/>
          </p:cNvCxnSpPr>
          <p:nvPr/>
        </p:nvCxnSpPr>
        <p:spPr bwMode="auto">
          <a:xfrm rot="16200000" flipH="1">
            <a:off x="3486708" y="6275043"/>
            <a:ext cx="114096" cy="1045561"/>
          </a:xfrm>
          <a:prstGeom prst="bentConnector3">
            <a:avLst>
              <a:gd name="adj1" fmla="val 3219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AutoShape 253"/>
          <p:cNvCxnSpPr>
            <a:cxnSpLocks noChangeShapeType="1"/>
            <a:stCxn id="192" idx="2"/>
          </p:cNvCxnSpPr>
          <p:nvPr/>
        </p:nvCxnSpPr>
        <p:spPr bwMode="auto">
          <a:xfrm rot="16200000" flipH="1">
            <a:off x="2434399" y="7242409"/>
            <a:ext cx="145138" cy="1060356"/>
          </a:xfrm>
          <a:prstGeom prst="bentConnector3">
            <a:avLst>
              <a:gd name="adj1" fmla="val 36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254"/>
          <p:cNvCxnSpPr>
            <a:cxnSpLocks noChangeShapeType="1"/>
            <a:stCxn id="193" idx="2"/>
          </p:cNvCxnSpPr>
          <p:nvPr/>
        </p:nvCxnSpPr>
        <p:spPr bwMode="auto">
          <a:xfrm rot="5400000">
            <a:off x="3480287" y="7256876"/>
            <a:ext cx="145138" cy="1031421"/>
          </a:xfrm>
          <a:prstGeom prst="bentConnector3">
            <a:avLst>
              <a:gd name="adj1" fmla="val 36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AutoShape 255"/>
          <p:cNvCxnSpPr>
            <a:cxnSpLocks noChangeShapeType="1"/>
            <a:stCxn id="191" idx="3"/>
            <a:endCxn id="193" idx="3"/>
          </p:cNvCxnSpPr>
          <p:nvPr/>
        </p:nvCxnSpPr>
        <p:spPr bwMode="auto">
          <a:xfrm flipH="1" flipV="1">
            <a:off x="4907660" y="7314106"/>
            <a:ext cx="8510" cy="829764"/>
          </a:xfrm>
          <a:prstGeom prst="bentConnector3">
            <a:avLst>
              <a:gd name="adj1" fmla="val -2686251"/>
            </a:avLst>
          </a:prstGeom>
          <a:noFill/>
          <a:ln w="19050">
            <a:solidFill>
              <a:srgbClr val="808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AutoShape 256"/>
          <p:cNvCxnSpPr>
            <a:cxnSpLocks noChangeShapeType="1"/>
            <a:stCxn id="191" idx="3"/>
            <a:endCxn id="190" idx="3"/>
          </p:cNvCxnSpPr>
          <p:nvPr/>
        </p:nvCxnSpPr>
        <p:spPr bwMode="auto">
          <a:xfrm flipH="1" flipV="1">
            <a:off x="4894043" y="6545999"/>
            <a:ext cx="22127" cy="1597871"/>
          </a:xfrm>
          <a:prstGeom prst="bentConnector3">
            <a:avLst>
              <a:gd name="adj1" fmla="val -1033127"/>
            </a:avLst>
          </a:prstGeom>
          <a:noFill/>
          <a:ln w="19050">
            <a:solidFill>
              <a:srgbClr val="808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257"/>
          <p:cNvCxnSpPr>
            <a:cxnSpLocks noChangeShapeType="1"/>
          </p:cNvCxnSpPr>
          <p:nvPr/>
        </p:nvCxnSpPr>
        <p:spPr bwMode="auto">
          <a:xfrm rot="10800000" flipH="1">
            <a:off x="1146207" y="7335688"/>
            <a:ext cx="1703" cy="807825"/>
          </a:xfrm>
          <a:prstGeom prst="bentConnector3">
            <a:avLst>
              <a:gd name="adj1" fmla="val -14400005"/>
            </a:avLst>
          </a:prstGeom>
          <a:noFill/>
          <a:ln w="19050">
            <a:solidFill>
              <a:srgbClr val="808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AutoShape 258"/>
          <p:cNvCxnSpPr>
            <a:cxnSpLocks noChangeShapeType="1"/>
          </p:cNvCxnSpPr>
          <p:nvPr/>
        </p:nvCxnSpPr>
        <p:spPr bwMode="auto">
          <a:xfrm rot="10800000" flipH="1">
            <a:off x="1146207" y="6557115"/>
            <a:ext cx="1703" cy="1586398"/>
          </a:xfrm>
          <a:prstGeom prst="bentConnector3">
            <a:avLst>
              <a:gd name="adj1" fmla="val -14400005"/>
            </a:avLst>
          </a:prstGeom>
          <a:noFill/>
          <a:ln w="19050">
            <a:solidFill>
              <a:srgbClr val="808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AutoShape 259"/>
          <p:cNvCxnSpPr>
            <a:cxnSpLocks noChangeShapeType="1"/>
            <a:stCxn id="194" idx="3"/>
            <a:endCxn id="195" idx="1"/>
          </p:cNvCxnSpPr>
          <p:nvPr/>
        </p:nvCxnSpPr>
        <p:spPr bwMode="auto">
          <a:xfrm>
            <a:off x="1952962" y="6549632"/>
            <a:ext cx="229771" cy="0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AutoShape 260"/>
          <p:cNvCxnSpPr>
            <a:cxnSpLocks noChangeShapeType="1"/>
            <a:endCxn id="196" idx="1"/>
          </p:cNvCxnSpPr>
          <p:nvPr/>
        </p:nvCxnSpPr>
        <p:spPr bwMode="auto">
          <a:xfrm flipV="1">
            <a:off x="3580088" y="6549632"/>
            <a:ext cx="231474" cy="565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1" name="AutoShape 273"/>
          <p:cNvSpPr>
            <a:spLocks noChangeArrowheads="1"/>
          </p:cNvSpPr>
          <p:nvPr/>
        </p:nvSpPr>
        <p:spPr bwMode="auto">
          <a:xfrm>
            <a:off x="1204075" y="5787158"/>
            <a:ext cx="893558" cy="296916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기본계획</a:t>
            </a:r>
            <a:b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수립       </a:t>
            </a:r>
          </a:p>
        </p:txBody>
      </p:sp>
      <p:sp>
        <p:nvSpPr>
          <p:cNvPr id="232" name="AutoShape 274"/>
          <p:cNvSpPr>
            <a:spLocks noChangeArrowheads="1"/>
          </p:cNvSpPr>
          <p:nvPr/>
        </p:nvSpPr>
        <p:spPr bwMode="auto">
          <a:xfrm>
            <a:off x="3583492" y="5782700"/>
            <a:ext cx="1254386" cy="303560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r>
              <a:rPr kumimoji="0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세부계획수립 </a:t>
            </a:r>
          </a:p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작업환경구축 </a:t>
            </a:r>
            <a:endParaRPr kumimoji="0"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3" name="AutoShape 275"/>
          <p:cNvCxnSpPr>
            <a:cxnSpLocks noChangeShapeType="1"/>
            <a:stCxn id="231" idx="3"/>
            <a:endCxn id="237" idx="1"/>
          </p:cNvCxnSpPr>
          <p:nvPr/>
        </p:nvCxnSpPr>
        <p:spPr bwMode="auto">
          <a:xfrm>
            <a:off x="2097633" y="5935616"/>
            <a:ext cx="250196" cy="828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AutoShape 276"/>
          <p:cNvCxnSpPr>
            <a:cxnSpLocks noChangeShapeType="1"/>
            <a:stCxn id="231" idx="3"/>
            <a:endCxn id="236" idx="1"/>
          </p:cNvCxnSpPr>
          <p:nvPr/>
        </p:nvCxnSpPr>
        <p:spPr bwMode="auto">
          <a:xfrm flipV="1">
            <a:off x="2097633" y="5849888"/>
            <a:ext cx="250196" cy="8572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AutoShape 277"/>
          <p:cNvCxnSpPr>
            <a:cxnSpLocks noChangeShapeType="1"/>
            <a:stCxn id="236" idx="3"/>
            <a:endCxn id="232" idx="1"/>
          </p:cNvCxnSpPr>
          <p:nvPr/>
        </p:nvCxnSpPr>
        <p:spPr bwMode="auto">
          <a:xfrm>
            <a:off x="3260109" y="5849888"/>
            <a:ext cx="323383" cy="8459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AutoShape 279"/>
          <p:cNvSpPr>
            <a:spLocks noChangeArrowheads="1"/>
          </p:cNvSpPr>
          <p:nvPr/>
        </p:nvSpPr>
        <p:spPr bwMode="auto">
          <a:xfrm>
            <a:off x="2347829" y="5785324"/>
            <a:ext cx="912280" cy="129127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환경조사</a:t>
            </a:r>
          </a:p>
        </p:txBody>
      </p:sp>
      <p:sp>
        <p:nvSpPr>
          <p:cNvPr id="237" name="AutoShape 280"/>
          <p:cNvSpPr>
            <a:spLocks noChangeArrowheads="1"/>
          </p:cNvSpPr>
          <p:nvPr/>
        </p:nvSpPr>
        <p:spPr bwMode="auto">
          <a:xfrm>
            <a:off x="2347829" y="5952505"/>
            <a:ext cx="912280" cy="131846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요구수렴</a:t>
            </a:r>
          </a:p>
        </p:txBody>
      </p:sp>
      <p:cxnSp>
        <p:nvCxnSpPr>
          <p:cNvPr id="238" name="AutoShape 281"/>
          <p:cNvCxnSpPr>
            <a:cxnSpLocks noChangeShapeType="1"/>
            <a:stCxn id="237" idx="3"/>
            <a:endCxn id="232" idx="1"/>
          </p:cNvCxnSpPr>
          <p:nvPr/>
        </p:nvCxnSpPr>
        <p:spPr bwMode="auto">
          <a:xfrm flipV="1">
            <a:off x="3260109" y="5934480"/>
            <a:ext cx="323383" cy="839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AutoShape 282"/>
          <p:cNvCxnSpPr>
            <a:cxnSpLocks noChangeShapeType="1"/>
            <a:endCxn id="185" idx="0"/>
          </p:cNvCxnSpPr>
          <p:nvPr/>
        </p:nvCxnSpPr>
        <p:spPr bwMode="auto">
          <a:xfrm flipH="1">
            <a:off x="3153734" y="6143077"/>
            <a:ext cx="6808" cy="42754"/>
          </a:xfrm>
          <a:prstGeom prst="straightConnector1">
            <a:avLst/>
          </a:prstGeom>
          <a:noFill/>
          <a:ln w="28575">
            <a:solidFill>
              <a:schemeClr val="bg1">
                <a:lumMod val="65000"/>
              </a:schemeClr>
            </a:solidFill>
            <a:round/>
            <a:headEnd/>
            <a:tailEnd type="none" w="sm" len="sm"/>
          </a:ln>
        </p:spPr>
      </p:cxnSp>
      <p:sp>
        <p:nvSpPr>
          <p:cNvPr id="240" name="AutoShape 285"/>
          <p:cNvSpPr>
            <a:spLocks noChangeArrowheads="1"/>
          </p:cNvSpPr>
          <p:nvPr/>
        </p:nvSpPr>
        <p:spPr bwMode="auto">
          <a:xfrm>
            <a:off x="2974171" y="6415879"/>
            <a:ext cx="605917" cy="267505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95619" tIns="47809" rIns="95619" bIns="47809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</a:p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검증</a:t>
            </a:r>
          </a:p>
        </p:txBody>
      </p:sp>
      <p:cxnSp>
        <p:nvCxnSpPr>
          <p:cNvPr id="241" name="AutoShape 286"/>
          <p:cNvCxnSpPr>
            <a:cxnSpLocks noChangeShapeType="1"/>
            <a:stCxn id="195" idx="3"/>
          </p:cNvCxnSpPr>
          <p:nvPr/>
        </p:nvCxnSpPr>
        <p:spPr bwMode="auto">
          <a:xfrm>
            <a:off x="2742696" y="6549632"/>
            <a:ext cx="231475" cy="1687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2" name="AutoShape 288"/>
          <p:cNvSpPr>
            <a:spLocks noChangeArrowheads="1"/>
          </p:cNvSpPr>
          <p:nvPr/>
        </p:nvSpPr>
        <p:spPr bwMode="auto">
          <a:xfrm>
            <a:off x="5130624" y="7119667"/>
            <a:ext cx="418696" cy="453417"/>
          </a:xfrm>
          <a:prstGeom prst="roundRect">
            <a:avLst>
              <a:gd name="adj" fmla="val 0"/>
            </a:avLst>
          </a:prstGeom>
          <a:noFill/>
          <a:ln>
            <a:noFill/>
          </a:ln>
          <a:extLst/>
        </p:spPr>
        <p:txBody>
          <a:bodyPr wrap="none" lIns="95619" tIns="47809" rIns="95619" bIns="47809" anchor="ctr"/>
          <a:lstStyle>
            <a:lvl1pPr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25146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6pPr>
            <a:lvl7pPr marL="29718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7pPr>
            <a:lvl8pPr marL="34290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8pPr>
            <a:lvl9pPr marL="38862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</a:p>
        </p:txBody>
      </p:sp>
      <p:sp>
        <p:nvSpPr>
          <p:cNvPr id="243" name="AutoShape 289"/>
          <p:cNvSpPr>
            <a:spLocks noChangeArrowheads="1"/>
          </p:cNvSpPr>
          <p:nvPr/>
        </p:nvSpPr>
        <p:spPr bwMode="auto">
          <a:xfrm>
            <a:off x="587946" y="7059833"/>
            <a:ext cx="418696" cy="45116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/>
        </p:spPr>
        <p:txBody>
          <a:bodyPr wrap="none" lIns="95619" tIns="47809" rIns="95619" bIns="47809" anchor="ctr"/>
          <a:lstStyle>
            <a:lvl1pPr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25146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6pPr>
            <a:lvl7pPr marL="29718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7pPr>
            <a:lvl8pPr marL="34290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8pPr>
            <a:lvl9pPr marL="38862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</a:t>
            </a:r>
          </a:p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</a:p>
        </p:txBody>
      </p:sp>
      <p:pic>
        <p:nvPicPr>
          <p:cNvPr id="245" name="Picture 410" descr="A kdb5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16" y="8085928"/>
            <a:ext cx="367635" cy="25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" name="직사각형 253"/>
          <p:cNvSpPr/>
          <p:nvPr/>
        </p:nvSpPr>
        <p:spPr>
          <a:xfrm>
            <a:off x="1147928" y="5589860"/>
            <a:ext cx="3739608" cy="165454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>
            <a:innerShdw blurRad="63500" dist="25400" dir="189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645" tIns="37645" rIns="37645" bIns="37645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준비</a:t>
            </a:r>
          </a:p>
        </p:txBody>
      </p:sp>
      <p:sp>
        <p:nvSpPr>
          <p:cNvPr id="255" name="직사각형 254"/>
          <p:cNvSpPr/>
          <p:nvPr/>
        </p:nvSpPr>
        <p:spPr>
          <a:xfrm>
            <a:off x="1147928" y="6228204"/>
            <a:ext cx="3739608" cy="165454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>
            <a:innerShdw blurRad="63500" dist="25400" dir="189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645" tIns="37645" rIns="37645" bIns="37645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추출</a:t>
            </a:r>
          </a:p>
        </p:txBody>
      </p:sp>
      <p:sp>
        <p:nvSpPr>
          <p:cNvPr id="256" name="직사각형 255"/>
          <p:cNvSpPr/>
          <p:nvPr/>
        </p:nvSpPr>
        <p:spPr>
          <a:xfrm>
            <a:off x="1147928" y="6854872"/>
            <a:ext cx="1659864" cy="165454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>
            <a:innerShdw blurRad="63500" dist="25400" dir="189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645" tIns="37645" rIns="37645" bIns="37645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정제</a:t>
            </a:r>
          </a:p>
        </p:txBody>
      </p:sp>
      <p:sp>
        <p:nvSpPr>
          <p:cNvPr id="257" name="직사각형 256"/>
          <p:cNvSpPr/>
          <p:nvPr/>
        </p:nvSpPr>
        <p:spPr>
          <a:xfrm>
            <a:off x="3231245" y="6854872"/>
            <a:ext cx="1670584" cy="165454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>
            <a:innerShdw blurRad="63500" dist="25400" dir="189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645" tIns="37645" rIns="37645" bIns="37645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변환</a:t>
            </a:r>
          </a:p>
        </p:txBody>
      </p:sp>
      <p:sp>
        <p:nvSpPr>
          <p:cNvPr id="258" name="직사각형 257"/>
          <p:cNvSpPr/>
          <p:nvPr/>
        </p:nvSpPr>
        <p:spPr>
          <a:xfrm>
            <a:off x="1147928" y="7845244"/>
            <a:ext cx="3775342" cy="165454"/>
          </a:xfrm>
          <a:prstGeom prst="rect">
            <a:avLst/>
          </a:prstGeom>
          <a:solidFill>
            <a:srgbClr val="E4E4E4"/>
          </a:solidFill>
          <a:ln w="6350">
            <a:noFill/>
          </a:ln>
          <a:effectLst>
            <a:innerShdw blurRad="63500" dist="25400" dir="189000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7645" tIns="37645" rIns="37645" bIns="37645" anchor="ctr"/>
          <a:lstStyle/>
          <a:p>
            <a:pPr algn="ctr" defTabSz="857936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적재</a:t>
            </a:r>
          </a:p>
        </p:txBody>
      </p:sp>
      <p:sp>
        <p:nvSpPr>
          <p:cNvPr id="282" name="AutoShape 284"/>
          <p:cNvSpPr>
            <a:spLocks noChangeArrowheads="1"/>
          </p:cNvSpPr>
          <p:nvPr/>
        </p:nvSpPr>
        <p:spPr bwMode="auto">
          <a:xfrm>
            <a:off x="4751074" y="8281696"/>
            <a:ext cx="750589" cy="9450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/>
        </p:spPr>
        <p:txBody>
          <a:bodyPr wrap="none" lIns="95619" tIns="47809" rIns="95619" bIns="47809" anchor="ctr"/>
          <a:lstStyle>
            <a:lvl1pPr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25146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6pPr>
            <a:lvl7pPr marL="29718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7pPr>
            <a:lvl8pPr marL="34290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8pPr>
            <a:lvl9pPr marL="38862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algn="ctr" latinLnBrk="0">
              <a:lnSpc>
                <a:spcPct val="80000"/>
              </a:lnSpc>
              <a:defRPr/>
            </a:pPr>
            <a:r>
              <a:rPr kumimoji="0"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시험용데이터</a:t>
            </a:r>
          </a:p>
        </p:txBody>
      </p:sp>
      <p:grpSp>
        <p:nvGrpSpPr>
          <p:cNvPr id="326" name="그룹 325"/>
          <p:cNvGrpSpPr/>
          <p:nvPr/>
        </p:nvGrpSpPr>
        <p:grpSpPr>
          <a:xfrm>
            <a:off x="637647" y="9367460"/>
            <a:ext cx="2903517" cy="782473"/>
            <a:chOff x="637647" y="9367460"/>
            <a:chExt cx="2903517" cy="782473"/>
          </a:xfrm>
        </p:grpSpPr>
        <p:sp>
          <p:nvSpPr>
            <p:cNvPr id="271" name="AutoShape 55"/>
            <p:cNvSpPr>
              <a:spLocks noChangeArrowheads="1"/>
            </p:cNvSpPr>
            <p:nvPr/>
          </p:nvSpPr>
          <p:spPr bwMode="auto">
            <a:xfrm>
              <a:off x="641276" y="9567488"/>
              <a:ext cx="2889282" cy="58244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6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2" name="AutoShape 428"/>
            <p:cNvSpPr>
              <a:spLocks noChangeArrowheads="1"/>
            </p:cNvSpPr>
            <p:nvPr/>
          </p:nvSpPr>
          <p:spPr bwMode="auto">
            <a:xfrm>
              <a:off x="744677" y="9633169"/>
              <a:ext cx="743966" cy="153007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이행계획</a:t>
              </a:r>
            </a:p>
          </p:txBody>
        </p:sp>
        <p:sp>
          <p:nvSpPr>
            <p:cNvPr id="273" name="AutoShape 429"/>
            <p:cNvSpPr>
              <a:spLocks noChangeArrowheads="1"/>
            </p:cNvSpPr>
            <p:nvPr/>
          </p:nvSpPr>
          <p:spPr bwMode="auto">
            <a:xfrm>
              <a:off x="1637757" y="9629981"/>
              <a:ext cx="955611" cy="156195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이행시나리오</a:t>
              </a:r>
            </a:p>
          </p:txBody>
        </p:sp>
        <p:sp>
          <p:nvSpPr>
            <p:cNvPr id="274" name="AutoShape 430"/>
            <p:cNvSpPr>
              <a:spLocks noChangeArrowheads="1"/>
            </p:cNvSpPr>
            <p:nvPr/>
          </p:nvSpPr>
          <p:spPr bwMode="auto">
            <a:xfrm>
              <a:off x="1639360" y="9864273"/>
              <a:ext cx="952405" cy="151414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이행실시</a:t>
              </a:r>
            </a:p>
          </p:txBody>
        </p:sp>
        <p:cxnSp>
          <p:nvCxnSpPr>
            <p:cNvPr id="275" name="AutoShape 431"/>
            <p:cNvCxnSpPr>
              <a:cxnSpLocks noChangeShapeType="1"/>
              <a:stCxn id="272" idx="3"/>
              <a:endCxn id="273" idx="1"/>
            </p:cNvCxnSpPr>
            <p:nvPr/>
          </p:nvCxnSpPr>
          <p:spPr bwMode="auto">
            <a:xfrm flipV="1">
              <a:off x="1488643" y="9708078"/>
              <a:ext cx="149114" cy="159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AutoShape 432"/>
            <p:cNvCxnSpPr>
              <a:cxnSpLocks noChangeShapeType="1"/>
              <a:stCxn id="273" idx="2"/>
            </p:cNvCxnSpPr>
            <p:nvPr/>
          </p:nvCxnSpPr>
          <p:spPr bwMode="auto">
            <a:xfrm rot="5400000">
              <a:off x="2077316" y="9824423"/>
              <a:ext cx="78097" cy="160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" name="AutoShape 433"/>
            <p:cNvCxnSpPr>
              <a:cxnSpLocks noChangeShapeType="1"/>
              <a:stCxn id="279" idx="2"/>
            </p:cNvCxnSpPr>
            <p:nvPr/>
          </p:nvCxnSpPr>
          <p:spPr bwMode="auto">
            <a:xfrm rot="5400000">
              <a:off x="2618226" y="9513033"/>
              <a:ext cx="1594" cy="1003713"/>
            </a:xfrm>
            <a:prstGeom prst="bentConnector3">
              <a:avLst>
                <a:gd name="adj1" fmla="val 4416060"/>
              </a:avLst>
            </a:prstGeom>
            <a:noFill/>
            <a:ln w="9525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AutoShape 434"/>
            <p:cNvCxnSpPr>
              <a:cxnSpLocks noChangeShapeType="1"/>
              <a:endCxn id="279" idx="1"/>
            </p:cNvCxnSpPr>
            <p:nvPr/>
          </p:nvCxnSpPr>
          <p:spPr bwMode="auto">
            <a:xfrm>
              <a:off x="2591765" y="9939183"/>
              <a:ext cx="169958" cy="1593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9" name="AutoShape 435"/>
            <p:cNvSpPr>
              <a:spLocks noChangeArrowheads="1"/>
            </p:cNvSpPr>
            <p:nvPr/>
          </p:nvSpPr>
          <p:spPr bwMode="auto">
            <a:xfrm>
              <a:off x="2761722" y="9864273"/>
              <a:ext cx="713502" cy="151414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이행검증</a:t>
              </a: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637647" y="9367460"/>
              <a:ext cx="2903517" cy="234381"/>
            </a:xfrm>
            <a:prstGeom prst="rect">
              <a:avLst/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오픈 이행</a:t>
              </a:r>
            </a:p>
          </p:txBody>
        </p:sp>
      </p:grpSp>
      <p:sp>
        <p:nvSpPr>
          <p:cNvPr id="283" name="왼쪽/오른쪽 화살표 282"/>
          <p:cNvSpPr/>
          <p:nvPr/>
        </p:nvSpPr>
        <p:spPr>
          <a:xfrm>
            <a:off x="3538594" y="9526888"/>
            <a:ext cx="978464" cy="534672"/>
          </a:xfrm>
          <a:prstGeom prst="leftRightArrow">
            <a:avLst>
              <a:gd name="adj1" fmla="val 58548"/>
              <a:gd name="adj2" fmla="val 42877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Rectangle 416"/>
          <p:cNvSpPr>
            <a:spLocks noChangeArrowheads="1"/>
          </p:cNvSpPr>
          <p:nvPr/>
        </p:nvSpPr>
        <p:spPr bwMode="auto">
          <a:xfrm>
            <a:off x="3629356" y="9483451"/>
            <a:ext cx="799211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25146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6pPr>
            <a:lvl7pPr marL="29718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7pPr>
            <a:lvl8pPr marL="34290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8pPr>
            <a:lvl9pPr marL="3886200" indent="-228600" defTabSz="85725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9pPr>
          </a:lstStyle>
          <a:p>
            <a:pPr algn="ctr" latinLnBrk="0">
              <a:defRPr/>
            </a:pPr>
            <a:r>
              <a: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</a:p>
        </p:txBody>
      </p:sp>
      <p:grpSp>
        <p:nvGrpSpPr>
          <p:cNvPr id="325" name="그룹 324"/>
          <p:cNvGrpSpPr/>
          <p:nvPr/>
        </p:nvGrpSpPr>
        <p:grpSpPr>
          <a:xfrm>
            <a:off x="4531114" y="9364372"/>
            <a:ext cx="2621131" cy="789235"/>
            <a:chOff x="4528076" y="9352806"/>
            <a:chExt cx="2213223" cy="797127"/>
          </a:xfrm>
        </p:grpSpPr>
        <p:sp>
          <p:nvSpPr>
            <p:cNvPr id="284" name="Rectangle 416"/>
            <p:cNvSpPr>
              <a:spLocks noChangeArrowheads="1"/>
            </p:cNvSpPr>
            <p:nvPr/>
          </p:nvSpPr>
          <p:spPr bwMode="auto">
            <a:xfrm>
              <a:off x="4658790" y="9413599"/>
              <a:ext cx="2082509" cy="1538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latinLnBrk="0">
                <a:defRPr/>
              </a:pPr>
              <a:r>
                <a:rPr kumimoji="0"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품질 관리</a:t>
              </a:r>
              <a:endParaRPr kumimoji="0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AutoShape 55"/>
            <p:cNvSpPr>
              <a:spLocks noChangeArrowheads="1"/>
            </p:cNvSpPr>
            <p:nvPr/>
          </p:nvSpPr>
          <p:spPr bwMode="auto">
            <a:xfrm>
              <a:off x="4533533" y="9381261"/>
              <a:ext cx="2186298" cy="76867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8" name="AutoShape 430"/>
            <p:cNvSpPr>
              <a:spLocks noChangeArrowheads="1"/>
            </p:cNvSpPr>
            <p:nvPr/>
          </p:nvSpPr>
          <p:spPr bwMode="auto">
            <a:xfrm>
              <a:off x="4738007" y="9893005"/>
              <a:ext cx="836638" cy="133010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kumimoji="0"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 개선</a:t>
              </a:r>
              <a:endParaRPr kumimoji="0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9" name="AutoShape 430"/>
            <p:cNvSpPr>
              <a:spLocks noChangeArrowheads="1"/>
            </p:cNvSpPr>
            <p:nvPr/>
          </p:nvSpPr>
          <p:spPr bwMode="auto">
            <a:xfrm>
              <a:off x="4738007" y="9707141"/>
              <a:ext cx="836638" cy="133010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kumimoji="0"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대상 데이터 정의</a:t>
              </a:r>
              <a:endParaRPr kumimoji="0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AutoShape 430"/>
            <p:cNvSpPr>
              <a:spLocks noChangeArrowheads="1"/>
            </p:cNvSpPr>
            <p:nvPr/>
          </p:nvSpPr>
          <p:spPr bwMode="auto">
            <a:xfrm>
              <a:off x="5685905" y="9707141"/>
              <a:ext cx="836638" cy="133010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kumimoji="0"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품질 측정</a:t>
              </a:r>
              <a:endParaRPr kumimoji="0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AutoShape 430"/>
            <p:cNvSpPr>
              <a:spLocks noChangeArrowheads="1"/>
            </p:cNvSpPr>
            <p:nvPr/>
          </p:nvSpPr>
          <p:spPr bwMode="auto">
            <a:xfrm>
              <a:off x="5685905" y="9893005"/>
              <a:ext cx="836638" cy="133010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kumimoji="0" lang="ko-KR" altLang="en-US" sz="7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 평가 및 분석</a:t>
              </a:r>
              <a:endParaRPr kumimoji="0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2" name="AutoShape 256"/>
            <p:cNvCxnSpPr>
              <a:cxnSpLocks noChangeShapeType="1"/>
              <a:stCxn id="289" idx="0"/>
              <a:endCxn id="290" idx="0"/>
            </p:cNvCxnSpPr>
            <p:nvPr/>
          </p:nvCxnSpPr>
          <p:spPr bwMode="auto">
            <a:xfrm rot="5400000" flipH="1" flipV="1">
              <a:off x="5630331" y="9233193"/>
              <a:ext cx="11156" cy="947897"/>
            </a:xfrm>
            <a:prstGeom prst="bentConnector3">
              <a:avLst>
                <a:gd name="adj1" fmla="val 763374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AutoShape 256"/>
            <p:cNvCxnSpPr>
              <a:cxnSpLocks noChangeShapeType="1"/>
              <a:stCxn id="290" idx="3"/>
              <a:endCxn id="291" idx="3"/>
            </p:cNvCxnSpPr>
            <p:nvPr/>
          </p:nvCxnSpPr>
          <p:spPr bwMode="auto">
            <a:xfrm>
              <a:off x="6522542" y="9773646"/>
              <a:ext cx="11268" cy="185864"/>
            </a:xfrm>
            <a:prstGeom prst="bentConnector3">
              <a:avLst>
                <a:gd name="adj1" fmla="val 1200000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AutoShape 256"/>
            <p:cNvCxnSpPr>
              <a:cxnSpLocks noChangeShapeType="1"/>
              <a:stCxn id="291" idx="2"/>
              <a:endCxn id="288" idx="2"/>
            </p:cNvCxnSpPr>
            <p:nvPr/>
          </p:nvCxnSpPr>
          <p:spPr bwMode="auto">
            <a:xfrm rot="5400000">
              <a:off x="5630332" y="9552067"/>
              <a:ext cx="11156" cy="947897"/>
            </a:xfrm>
            <a:prstGeom prst="bentConnector3">
              <a:avLst>
                <a:gd name="adj1" fmla="val 770070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AutoShape 256"/>
            <p:cNvCxnSpPr>
              <a:cxnSpLocks noChangeShapeType="1"/>
              <a:stCxn id="288" idx="1"/>
              <a:endCxn id="289" idx="1"/>
            </p:cNvCxnSpPr>
            <p:nvPr/>
          </p:nvCxnSpPr>
          <p:spPr bwMode="auto">
            <a:xfrm rot="10800000">
              <a:off x="4738007" y="9773646"/>
              <a:ext cx="11268" cy="185864"/>
            </a:xfrm>
            <a:prstGeom prst="bentConnector3">
              <a:avLst>
                <a:gd name="adj1" fmla="val 1200000"/>
              </a:avLst>
            </a:prstGeom>
            <a:noFill/>
            <a:ln w="19050">
              <a:solidFill>
                <a:srgbClr val="808080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6" name="직사각형 295"/>
            <p:cNvSpPr/>
            <p:nvPr/>
          </p:nvSpPr>
          <p:spPr>
            <a:xfrm>
              <a:off x="4528076" y="9352806"/>
              <a:ext cx="2195983" cy="234381"/>
            </a:xfrm>
            <a:prstGeom prst="rect">
              <a:avLst/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84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품질 관리</a:t>
              </a:r>
              <a:endParaRPr kumimoji="0" lang="ko-KR" altLang="en-US" sz="1000" spc="-84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672928" y="4981962"/>
            <a:ext cx="1851512" cy="169277"/>
            <a:chOff x="815387" y="3234180"/>
            <a:chExt cx="1851512" cy="169277"/>
          </a:xfrm>
        </p:grpSpPr>
        <p:grpSp>
          <p:nvGrpSpPr>
            <p:cNvPr id="298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300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301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299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1583767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데이터 이행 세부 작업내용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08" name="그룹 307"/>
          <p:cNvGrpSpPr/>
          <p:nvPr/>
        </p:nvGrpSpPr>
        <p:grpSpPr>
          <a:xfrm>
            <a:off x="647699" y="8494226"/>
            <a:ext cx="5013141" cy="822774"/>
            <a:chOff x="-4833418" y="5688650"/>
            <a:chExt cx="4440928" cy="908854"/>
          </a:xfrm>
        </p:grpSpPr>
        <p:sp>
          <p:nvSpPr>
            <p:cNvPr id="259" name="AutoShape 143"/>
            <p:cNvSpPr>
              <a:spLocks noChangeArrowheads="1"/>
            </p:cNvSpPr>
            <p:nvPr/>
          </p:nvSpPr>
          <p:spPr bwMode="auto">
            <a:xfrm>
              <a:off x="-4833418" y="5688650"/>
              <a:ext cx="4440928" cy="90885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defTabSz="85793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89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0" name="AutoShape 55"/>
            <p:cNvSpPr>
              <a:spLocks noChangeArrowheads="1"/>
            </p:cNvSpPr>
            <p:nvPr/>
          </p:nvSpPr>
          <p:spPr bwMode="auto">
            <a:xfrm>
              <a:off x="-4365104" y="5811375"/>
              <a:ext cx="3514725" cy="72652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miter lim="800000"/>
              <a:headEnd/>
              <a:tailEnd type="none" w="sm" len="sm"/>
            </a:ln>
          </p:spPr>
          <p:txBody>
            <a:bodyPr wrap="none" lIns="95619" tIns="47809" rIns="95619" bIns="47809" anchor="ctr"/>
            <a:lstStyle/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6283" indent="-96283" defTabSz="857936" fontAlgn="auto" latinLnBrk="0"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§"/>
                <a:defRPr/>
              </a:pPr>
              <a:endPara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AutoShape 372"/>
            <p:cNvSpPr>
              <a:spLocks noChangeArrowheads="1"/>
            </p:cNvSpPr>
            <p:nvPr/>
          </p:nvSpPr>
          <p:spPr bwMode="auto">
            <a:xfrm>
              <a:off x="-4212375" y="6046639"/>
              <a:ext cx="1443600" cy="160627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이행시험계획</a:t>
              </a:r>
            </a:p>
          </p:txBody>
        </p:sp>
        <p:sp>
          <p:nvSpPr>
            <p:cNvPr id="262" name="AutoShape 373"/>
            <p:cNvSpPr>
              <a:spLocks noChangeArrowheads="1"/>
            </p:cNvSpPr>
            <p:nvPr/>
          </p:nvSpPr>
          <p:spPr bwMode="auto">
            <a:xfrm>
              <a:off x="-2496287" y="6046639"/>
              <a:ext cx="1443967" cy="160627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이행시험시나리오</a:t>
              </a:r>
            </a:p>
          </p:txBody>
        </p:sp>
        <p:sp>
          <p:nvSpPr>
            <p:cNvPr id="263" name="AutoShape 374"/>
            <p:cNvSpPr>
              <a:spLocks noChangeArrowheads="1"/>
            </p:cNvSpPr>
            <p:nvPr/>
          </p:nvSpPr>
          <p:spPr bwMode="auto">
            <a:xfrm>
              <a:off x="-2496287" y="6317869"/>
              <a:ext cx="1443967" cy="164043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이행시험실시</a:t>
              </a:r>
            </a:p>
          </p:txBody>
        </p:sp>
        <p:cxnSp>
          <p:nvCxnSpPr>
            <p:cNvPr id="264" name="AutoShape 375"/>
            <p:cNvCxnSpPr>
              <a:cxnSpLocks noChangeShapeType="1"/>
              <a:stCxn id="261" idx="3"/>
              <a:endCxn id="262" idx="1"/>
            </p:cNvCxnSpPr>
            <p:nvPr/>
          </p:nvCxnSpPr>
          <p:spPr bwMode="auto">
            <a:xfrm>
              <a:off x="-2768775" y="6126953"/>
              <a:ext cx="272488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AutoShape 376"/>
            <p:cNvCxnSpPr>
              <a:cxnSpLocks noChangeShapeType="1"/>
            </p:cNvCxnSpPr>
            <p:nvPr/>
          </p:nvCxnSpPr>
          <p:spPr bwMode="auto">
            <a:xfrm flipH="1">
              <a:off x="-1774306" y="6201862"/>
              <a:ext cx="2" cy="12283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8" name="AutoShape 379"/>
            <p:cNvSpPr>
              <a:spLocks noChangeArrowheads="1"/>
            </p:cNvSpPr>
            <p:nvPr/>
          </p:nvSpPr>
          <p:spPr bwMode="auto">
            <a:xfrm>
              <a:off x="-4212375" y="6316934"/>
              <a:ext cx="1443967" cy="162335"/>
            </a:xfrm>
            <a:prstGeom prst="roundRect">
              <a:avLst>
                <a:gd name="adj" fmla="val 0"/>
              </a:avLst>
            </a:prstGeom>
            <a:noFill/>
            <a:ln w="9525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5619" tIns="47809" rIns="95619" bIns="47809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</a:t>
              </a:r>
              <a:r>
                <a:rPr kumimoji="0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이행시험결과검증</a:t>
              </a: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-4365087" y="5752865"/>
              <a:ext cx="3514664" cy="234381"/>
            </a:xfrm>
            <a:prstGeom prst="rect">
              <a:avLst/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이행 시험</a:t>
              </a:r>
            </a:p>
          </p:txBody>
        </p:sp>
        <p:cxnSp>
          <p:nvCxnSpPr>
            <p:cNvPr id="302" name="AutoShape 375"/>
            <p:cNvCxnSpPr>
              <a:cxnSpLocks noChangeShapeType="1"/>
              <a:stCxn id="263" idx="1"/>
              <a:endCxn id="268" idx="3"/>
            </p:cNvCxnSpPr>
            <p:nvPr/>
          </p:nvCxnSpPr>
          <p:spPr bwMode="auto">
            <a:xfrm flipH="1" flipV="1">
              <a:off x="-2768408" y="6398093"/>
              <a:ext cx="272121" cy="180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AutoShape 375"/>
            <p:cNvCxnSpPr>
              <a:cxnSpLocks noChangeShapeType="1"/>
              <a:stCxn id="268" idx="0"/>
              <a:endCxn id="261" idx="2"/>
            </p:cNvCxnSpPr>
            <p:nvPr/>
          </p:nvCxnSpPr>
          <p:spPr bwMode="auto">
            <a:xfrm flipH="1" flipV="1">
              <a:off x="-3490575" y="6206718"/>
              <a:ext cx="184" cy="110765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2" name="AutoShape 215"/>
          <p:cNvCxnSpPr>
            <a:cxnSpLocks noChangeShapeType="1"/>
            <a:stCxn id="245" idx="3"/>
            <a:endCxn id="186" idx="1"/>
          </p:cNvCxnSpPr>
          <p:nvPr/>
        </p:nvCxnSpPr>
        <p:spPr bwMode="auto">
          <a:xfrm flipV="1">
            <a:off x="4815751" y="5992888"/>
            <a:ext cx="1158166" cy="2222990"/>
          </a:xfrm>
          <a:prstGeom prst="bentConnector3">
            <a:avLst>
              <a:gd name="adj1" fmla="val 61843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" name="AutoShape 217"/>
          <p:cNvCxnSpPr>
            <a:cxnSpLocks noChangeShapeType="1"/>
            <a:stCxn id="245" idx="3"/>
            <a:endCxn id="187" idx="1"/>
          </p:cNvCxnSpPr>
          <p:nvPr/>
        </p:nvCxnSpPr>
        <p:spPr bwMode="auto">
          <a:xfrm flipV="1">
            <a:off x="4815751" y="6979589"/>
            <a:ext cx="1158166" cy="1236289"/>
          </a:xfrm>
          <a:prstGeom prst="bentConnector3">
            <a:avLst>
              <a:gd name="adj1" fmla="val 61843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AutoShape 283"/>
          <p:cNvCxnSpPr>
            <a:cxnSpLocks noChangeShapeType="1"/>
            <a:stCxn id="245" idx="3"/>
            <a:endCxn id="188" idx="1"/>
          </p:cNvCxnSpPr>
          <p:nvPr/>
        </p:nvCxnSpPr>
        <p:spPr bwMode="auto">
          <a:xfrm flipV="1">
            <a:off x="4815751" y="8009998"/>
            <a:ext cx="1158166" cy="205880"/>
          </a:xfrm>
          <a:prstGeom prst="bentConnector3">
            <a:avLst>
              <a:gd name="adj1" fmla="val 61843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구부러진 연결선 162"/>
          <p:cNvCxnSpPr>
            <a:stCxn id="156" idx="3"/>
            <a:endCxn id="146" idx="1"/>
          </p:cNvCxnSpPr>
          <p:nvPr/>
        </p:nvCxnSpPr>
        <p:spPr>
          <a:xfrm>
            <a:off x="5088021" y="3447314"/>
            <a:ext cx="854605" cy="743454"/>
          </a:xfrm>
          <a:prstGeom prst="curvedConnector3">
            <a:avLst>
              <a:gd name="adj1" fmla="val 50000"/>
            </a:avLst>
          </a:prstGeom>
          <a:ln w="12700" cap="sq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자유형 335"/>
          <p:cNvSpPr/>
          <p:nvPr/>
        </p:nvSpPr>
        <p:spPr>
          <a:xfrm>
            <a:off x="4909820" y="4450080"/>
            <a:ext cx="223536" cy="294640"/>
          </a:xfrm>
          <a:custGeom>
            <a:avLst/>
            <a:gdLst>
              <a:gd name="connsiteX0" fmla="*/ 0 w 223536"/>
              <a:gd name="connsiteY0" fmla="*/ 0 h 294640"/>
              <a:gd name="connsiteX1" fmla="*/ 223520 w 223536"/>
              <a:gd name="connsiteY1" fmla="*/ 132080 h 294640"/>
              <a:gd name="connsiteX2" fmla="*/ 10160 w 223536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36" h="294640">
                <a:moveTo>
                  <a:pt x="0" y="0"/>
                </a:moveTo>
                <a:cubicBezTo>
                  <a:pt x="110913" y="41486"/>
                  <a:pt x="221827" y="82973"/>
                  <a:pt x="223520" y="132080"/>
                </a:cubicBezTo>
                <a:cubicBezTo>
                  <a:pt x="225213" y="181187"/>
                  <a:pt x="99907" y="240453"/>
                  <a:pt x="10160" y="294640"/>
                </a:cubicBezTo>
              </a:path>
            </a:pathLst>
          </a:custGeom>
          <a:noFill/>
          <a:ln>
            <a:headEnd type="none"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8" name="그룹 137"/>
          <p:cNvGrpSpPr/>
          <p:nvPr/>
        </p:nvGrpSpPr>
        <p:grpSpPr>
          <a:xfrm>
            <a:off x="4156985" y="4380994"/>
            <a:ext cx="850218" cy="162327"/>
            <a:chOff x="3784762" y="4162984"/>
            <a:chExt cx="813927" cy="158418"/>
          </a:xfrm>
        </p:grpSpPr>
        <p:sp>
          <p:nvSpPr>
            <p:cNvPr id="139" name="직사각형 138"/>
            <p:cNvSpPr/>
            <p:nvPr/>
          </p:nvSpPr>
          <p:spPr>
            <a:xfrm>
              <a:off x="3784762" y="4162984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786901" y="4176098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논리모델 생성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4156985" y="4647733"/>
            <a:ext cx="850218" cy="162327"/>
            <a:chOff x="3797908" y="4361740"/>
            <a:chExt cx="813927" cy="158418"/>
          </a:xfrm>
        </p:grpSpPr>
        <p:sp>
          <p:nvSpPr>
            <p:cNvPr id="142" name="직사각형 141"/>
            <p:cNvSpPr/>
            <p:nvPr/>
          </p:nvSpPr>
          <p:spPr>
            <a:xfrm>
              <a:off x="3797908" y="4361740"/>
              <a:ext cx="737989" cy="158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00047" y="4374854"/>
              <a:ext cx="811788" cy="123111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spAutoFit/>
            </a:bodyPr>
            <a:lstStyle/>
            <a:p>
              <a:pPr algn="ctr"/>
              <a:r>
                <a:rPr lang="ko-KR" altLang="en-US" sz="8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물리모델 생성</a:t>
              </a:r>
            </a:p>
          </p:txBody>
        </p:sp>
      </p:grpSp>
      <p:grpSp>
        <p:nvGrpSpPr>
          <p:cNvPr id="340" name="그룹 339"/>
          <p:cNvGrpSpPr/>
          <p:nvPr/>
        </p:nvGrpSpPr>
        <p:grpSpPr>
          <a:xfrm>
            <a:off x="5021588" y="4385334"/>
            <a:ext cx="772807" cy="353592"/>
            <a:chOff x="3356521" y="7873663"/>
            <a:chExt cx="748084" cy="338271"/>
          </a:xfrm>
        </p:grpSpPr>
        <p:sp>
          <p:nvSpPr>
            <p:cNvPr id="341" name="모서리가 둥근 직사각형 340"/>
            <p:cNvSpPr/>
            <p:nvPr/>
          </p:nvSpPr>
          <p:spPr>
            <a:xfrm>
              <a:off x="3356521" y="7873663"/>
              <a:ext cx="748084" cy="33827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2" name="AutoShape 65"/>
            <p:cNvSpPr>
              <a:spLocks noChangeArrowheads="1"/>
            </p:cNvSpPr>
            <p:nvPr/>
          </p:nvSpPr>
          <p:spPr bwMode="auto">
            <a:xfrm>
              <a:off x="3356890" y="7934243"/>
              <a:ext cx="742952" cy="242266"/>
            </a:xfrm>
            <a:prstGeom prst="roundRect">
              <a:avLst>
                <a:gd name="adj" fmla="val 2111"/>
              </a:avLst>
            </a:prstGeom>
            <a:noFill/>
            <a:ln>
              <a:noFill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anchor="ctr">
              <a:spAutoFit/>
            </a:bodyPr>
            <a:lstStyle>
              <a:lvl1pPr eaLnBrk="0" hangingPunct="0"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4988" algn="l"/>
                </a:tabLst>
                <a:defRPr kumimoji="1" baseline="-25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ko-KR" altLang="en-US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논리 모델을 </a:t>
              </a:r>
              <a:r>
                <a:rPr lang="en-US" altLang="ko-KR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/>
              </a:r>
              <a:br>
                <a:rPr lang="en-US" altLang="ko-KR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lang="ko-KR" altLang="en-US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활용한 물리</a:t>
              </a:r>
              <a:r>
                <a:rPr lang="en-US" altLang="ko-KR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DB</a:t>
              </a:r>
              <a:br>
                <a:rPr lang="en-US" altLang="ko-KR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lang="ko-KR" altLang="en-US" sz="800" b="1" baseline="0" dirty="0" smtClean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설계</a:t>
              </a:r>
              <a:endParaRPr lang="en-US" altLang="ko-KR" sz="800" b="1" baseline="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343" name="Rectangle 95"/>
          <p:cNvSpPr txBox="1">
            <a:spLocks noChangeArrowheads="1"/>
          </p:cNvSpPr>
          <p:nvPr/>
        </p:nvSpPr>
        <p:spPr>
          <a:xfrm>
            <a:off x="1451680" y="452844"/>
            <a:ext cx="5602424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r" defTabSz="1647633" fontAlgn="base" latinLnBrk="0">
              <a:spcBef>
                <a:spcPct val="0"/>
              </a:spcBef>
              <a:spcAft>
                <a:spcPct val="0"/>
              </a:spcAft>
              <a:buNone/>
              <a:defRPr sz="1000" spc="-5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III. </a:t>
            </a:r>
            <a:r>
              <a:rPr lang="ko-KR" altLang="en-US" dirty="0" smtClean="0"/>
              <a:t>기술 및 기능 </a:t>
            </a:r>
            <a:r>
              <a:rPr lang="en-US" altLang="ko-KR" dirty="0" smtClean="0"/>
              <a:t>&gt; </a:t>
            </a:r>
            <a:r>
              <a:rPr lang="en-US" altLang="ko-KR" dirty="0" smtClean="0"/>
              <a:t>4. </a:t>
            </a:r>
            <a:r>
              <a:rPr lang="ko-KR" altLang="en-US" dirty="0" smtClean="0"/>
              <a:t>데이터 요구사항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의약품 일련번호 정보관리시스템 </a:t>
            </a:r>
            <a:r>
              <a:rPr lang="ko-KR" altLang="en-US" dirty="0" err="1" smtClean="0"/>
              <a:t>구춝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9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91104" y="4698434"/>
            <a:ext cx="6612014" cy="3143822"/>
            <a:chOff x="823077" y="7128162"/>
            <a:chExt cx="6167146" cy="2903266"/>
          </a:xfrm>
        </p:grpSpPr>
        <p:sp>
          <p:nvSpPr>
            <p:cNvPr id="285" name="Rectangle 416"/>
            <p:cNvSpPr>
              <a:spLocks noChangeArrowheads="1"/>
            </p:cNvSpPr>
            <p:nvPr/>
          </p:nvSpPr>
          <p:spPr bwMode="auto">
            <a:xfrm>
              <a:off x="3629356" y="9483451"/>
              <a:ext cx="799211" cy="1538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latinLnBrk="0">
                <a:defRPr/>
              </a:pPr>
              <a:r>
                <a:rPr kumimoji="0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</a:t>
              </a:r>
            </a:p>
          </p:txBody>
        </p:sp>
        <p:sp>
          <p:nvSpPr>
            <p:cNvPr id="375" name="직사각형 157"/>
            <p:cNvSpPr/>
            <p:nvPr/>
          </p:nvSpPr>
          <p:spPr>
            <a:xfrm>
              <a:off x="823077" y="7128162"/>
              <a:ext cx="6128217" cy="2903266"/>
            </a:xfrm>
            <a:custGeom>
              <a:avLst/>
              <a:gdLst/>
              <a:ahLst/>
              <a:cxnLst/>
              <a:rect l="l" t="t" r="r" b="b"/>
              <a:pathLst>
                <a:path w="6348121" h="5743452">
                  <a:moveTo>
                    <a:pt x="250926" y="0"/>
                  </a:moveTo>
                  <a:lnTo>
                    <a:pt x="6097195" y="0"/>
                  </a:lnTo>
                  <a:lnTo>
                    <a:pt x="6348119" y="216362"/>
                  </a:lnTo>
                  <a:lnTo>
                    <a:pt x="6348121" y="216362"/>
                  </a:lnTo>
                  <a:lnTo>
                    <a:pt x="6348121" y="216364"/>
                  </a:lnTo>
                  <a:lnTo>
                    <a:pt x="6348121" y="5426785"/>
                  </a:lnTo>
                  <a:lnTo>
                    <a:pt x="5980870" y="5743452"/>
                  </a:lnTo>
                  <a:lnTo>
                    <a:pt x="367251" y="5743452"/>
                  </a:lnTo>
                  <a:lnTo>
                    <a:pt x="0" y="5426785"/>
                  </a:lnTo>
                  <a:lnTo>
                    <a:pt x="3034" y="5426785"/>
                  </a:lnTo>
                  <a:lnTo>
                    <a:pt x="3034" y="216364"/>
                  </a:lnTo>
                  <a:lnTo>
                    <a:pt x="0" y="216364"/>
                  </a:lnTo>
                  <a:close/>
                </a:path>
              </a:pathLst>
            </a:custGeom>
            <a:solidFill>
              <a:srgbClr val="DAE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79" name="그룹 378"/>
            <p:cNvGrpSpPr/>
            <p:nvPr/>
          </p:nvGrpSpPr>
          <p:grpSpPr>
            <a:xfrm>
              <a:off x="939113" y="7171432"/>
              <a:ext cx="6051110" cy="1751890"/>
              <a:chOff x="367468" y="6490967"/>
              <a:chExt cx="5880892" cy="1627356"/>
            </a:xfrm>
          </p:grpSpPr>
          <p:pic>
            <p:nvPicPr>
              <p:cNvPr id="380" name="Picture 360" descr="서버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54650" y="6707323"/>
                <a:ext cx="336550" cy="536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1" name="Picture 360" descr="서버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783891" y="6707323"/>
                <a:ext cx="336550" cy="536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2" name="Picture 360" descr="서버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81661" y="6707323"/>
                <a:ext cx="336550" cy="536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83" name="꺾인 연결선 382"/>
              <p:cNvCxnSpPr>
                <a:endCxn id="380" idx="3"/>
              </p:cNvCxnSpPr>
              <p:nvPr/>
            </p:nvCxnSpPr>
            <p:spPr>
              <a:xfrm rot="5400000" flipH="1" flipV="1">
                <a:off x="1089611" y="6650443"/>
                <a:ext cx="239871" cy="890208"/>
              </a:xfrm>
              <a:prstGeom prst="bentConnector2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4" name="직선 화살표 연결선 383"/>
              <p:cNvCxnSpPr>
                <a:stCxn id="380" idx="1"/>
                <a:endCxn id="381" idx="3"/>
              </p:cNvCxnSpPr>
              <p:nvPr/>
            </p:nvCxnSpPr>
            <p:spPr>
              <a:xfrm>
                <a:off x="1991200" y="6975611"/>
                <a:ext cx="792691" cy="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5" name="직선 화살표 연결선 384"/>
              <p:cNvCxnSpPr>
                <a:stCxn id="381" idx="1"/>
                <a:endCxn id="382" idx="3"/>
              </p:cNvCxnSpPr>
              <p:nvPr/>
            </p:nvCxnSpPr>
            <p:spPr>
              <a:xfrm>
                <a:off x="3120441" y="6975611"/>
                <a:ext cx="761220" cy="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6" name="꺾인 연결선 385"/>
              <p:cNvCxnSpPr>
                <a:stCxn id="382" idx="1"/>
              </p:cNvCxnSpPr>
              <p:nvPr/>
            </p:nvCxnSpPr>
            <p:spPr>
              <a:xfrm>
                <a:off x="4218211" y="6975611"/>
                <a:ext cx="1627326" cy="667375"/>
              </a:xfrm>
              <a:prstGeom prst="bentConnector2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7" name="Text Box 110"/>
              <p:cNvSpPr txBox="1">
                <a:spLocks noChangeArrowheads="1"/>
              </p:cNvSpPr>
              <p:nvPr/>
            </p:nvSpPr>
            <p:spPr bwMode="auto">
              <a:xfrm>
                <a:off x="367468" y="7650270"/>
                <a:ext cx="848769" cy="22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1419" tIns="45709" rIns="91419" bIns="45709">
                <a:spAutoFit/>
              </a:bodyPr>
              <a:lstStyle/>
              <a:p>
                <a:pPr algn="ctr" latinLnBrk="0">
                  <a:spcBef>
                    <a:spcPct val="50000"/>
                  </a:spcBef>
                </a:pPr>
                <a:r>
                  <a:rPr lang="ko-KR" altLang="en-US" sz="1000" smtClean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사용자</a:t>
                </a:r>
                <a:endParaRPr lang="en-US" altLang="ko-KR" sz="1000" dirty="0">
                  <a:gradFill>
                    <a:gsLst>
                      <a:gs pos="97083">
                        <a:schemeClr val="tx1"/>
                      </a:gs>
                      <a:gs pos="87083">
                        <a:schemeClr val="tx1"/>
                      </a:gs>
                    </a:gsLst>
                    <a:lin ang="5400000" scaled="0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88" name="Text Box 110"/>
              <p:cNvSpPr txBox="1">
                <a:spLocks noChangeArrowheads="1"/>
              </p:cNvSpPr>
              <p:nvPr/>
            </p:nvSpPr>
            <p:spPr bwMode="auto">
              <a:xfrm>
                <a:off x="1398540" y="6490967"/>
                <a:ext cx="848769" cy="22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1419" tIns="45709" rIns="91419" bIns="45709">
                <a:spAutoFit/>
              </a:bodyPr>
              <a:lstStyle/>
              <a:p>
                <a:pPr algn="ctr" latinLnBrk="0">
                  <a:spcBef>
                    <a:spcPct val="50000"/>
                  </a:spcBef>
                </a:pPr>
                <a:r>
                  <a:rPr lang="ko-KR" altLang="en-US" sz="1000" dirty="0" err="1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웹서버</a:t>
                </a:r>
                <a:r>
                  <a:rPr lang="en-US" altLang="ko-KR" sz="1000" dirty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</a:p>
            </p:txBody>
          </p:sp>
          <p:sp>
            <p:nvSpPr>
              <p:cNvPr id="389" name="Text Box 110"/>
              <p:cNvSpPr txBox="1">
                <a:spLocks noChangeArrowheads="1"/>
              </p:cNvSpPr>
              <p:nvPr/>
            </p:nvSpPr>
            <p:spPr bwMode="auto">
              <a:xfrm>
                <a:off x="2521313" y="6490967"/>
                <a:ext cx="848769" cy="22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1419" tIns="45709" rIns="91419" bIns="45709">
                <a:spAutoFit/>
              </a:bodyPr>
              <a:lstStyle/>
              <a:p>
                <a:pPr algn="ctr" latinLnBrk="0">
                  <a:spcBef>
                    <a:spcPct val="50000"/>
                  </a:spcBef>
                </a:pPr>
                <a:r>
                  <a:rPr lang="en-US" altLang="ko-KR" sz="1000" dirty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WAS</a:t>
                </a:r>
                <a:r>
                  <a:rPr lang="ko-KR" altLang="en-US" sz="1000" dirty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서버</a:t>
                </a:r>
                <a:r>
                  <a:rPr lang="en-US" altLang="ko-KR" sz="1000" dirty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</a:p>
            </p:txBody>
          </p:sp>
          <p:sp>
            <p:nvSpPr>
              <p:cNvPr id="390" name="Text Box 110"/>
              <p:cNvSpPr txBox="1">
                <a:spLocks noChangeArrowheads="1"/>
              </p:cNvSpPr>
              <p:nvPr/>
            </p:nvSpPr>
            <p:spPr bwMode="auto">
              <a:xfrm>
                <a:off x="3612394" y="6490967"/>
                <a:ext cx="848769" cy="228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1419" tIns="45709" rIns="91419" bIns="45709">
                <a:spAutoFit/>
              </a:bodyPr>
              <a:lstStyle/>
              <a:p>
                <a:pPr algn="ctr" latinLnBrk="0">
                  <a:spcBef>
                    <a:spcPct val="50000"/>
                  </a:spcBef>
                </a:pPr>
                <a:r>
                  <a:rPr lang="en-US" altLang="ko-KR" sz="1000" dirty="0">
                    <a:gradFill>
                      <a:gsLst>
                        <a:gs pos="97083">
                          <a:schemeClr val="tx1"/>
                        </a:gs>
                        <a:gs pos="87083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DBMS </a:t>
                </a:r>
              </a:p>
            </p:txBody>
          </p:sp>
          <p:sp>
            <p:nvSpPr>
              <p:cNvPr id="391" name="모서리가 둥근 직사각형 390"/>
              <p:cNvSpPr/>
              <p:nvPr/>
            </p:nvSpPr>
            <p:spPr>
              <a:xfrm>
                <a:off x="4351636" y="7750054"/>
                <a:ext cx="845204" cy="28114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B67AF"/>
                </a:solidFill>
                <a:prstDash val="solid"/>
              </a:ln>
              <a:effectLst>
                <a:outerShdw blurRad="88900" sx="102000" sy="102000" algn="ctr" rotWithShape="0">
                  <a:prstClr val="black">
                    <a:alpha val="2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>
                    <a:gradFill>
                      <a:gsLst>
                        <a:gs pos="87083">
                          <a:srgbClr val="22518A"/>
                        </a:gs>
                        <a:gs pos="74000">
                          <a:srgbClr val="22518A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암호화키</a:t>
                </a:r>
                <a:endParaRPr lang="ko-KR" altLang="en-US" sz="1000" dirty="0">
                  <a:gradFill>
                    <a:gsLst>
                      <a:gs pos="87083">
                        <a:srgbClr val="22518A"/>
                      </a:gs>
                      <a:gs pos="74000">
                        <a:srgbClr val="22518A"/>
                      </a:gs>
                    </a:gsLst>
                    <a:lin ang="5400000" scaled="0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3173141" y="7215943"/>
                <a:ext cx="2213165" cy="902380"/>
              </a:xfrm>
              <a:prstGeom prst="rect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393" name="꺾인 연결선 392"/>
              <p:cNvCxnSpPr/>
              <p:nvPr/>
            </p:nvCxnSpPr>
            <p:spPr>
              <a:xfrm rot="10800000">
                <a:off x="4049938" y="7243899"/>
                <a:ext cx="256248" cy="646726"/>
              </a:xfrm>
              <a:prstGeom prst="bentConnector2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94" name="그룹 393"/>
              <p:cNvGrpSpPr/>
              <p:nvPr/>
            </p:nvGrpSpPr>
            <p:grpSpPr>
              <a:xfrm>
                <a:off x="430932" y="7237901"/>
                <a:ext cx="678940" cy="440835"/>
                <a:chOff x="9566253" y="4087185"/>
                <a:chExt cx="593884" cy="385608"/>
              </a:xfrm>
            </p:grpSpPr>
            <p:pic>
              <p:nvPicPr>
                <p:cNvPr id="410" name="Picture 6" descr="H:\01. 안경섭\png\아이콘4\Displays\Icon (13)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66253" y="4087185"/>
                  <a:ext cx="363853" cy="3816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1" name="Picture 2" descr="H:\01. 안경섭\png\아이콘4\Users\Icon (3)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3274" y="4098982"/>
                  <a:ext cx="316863" cy="3738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95" name="그룹 394"/>
              <p:cNvGrpSpPr/>
              <p:nvPr/>
            </p:nvGrpSpPr>
            <p:grpSpPr>
              <a:xfrm>
                <a:off x="924757" y="6745366"/>
                <a:ext cx="748160" cy="200129"/>
                <a:chOff x="687103" y="3849389"/>
                <a:chExt cx="748160" cy="200129"/>
              </a:xfrm>
            </p:grpSpPr>
            <p:sp>
              <p:nvSpPr>
                <p:cNvPr id="408" name="타원 407"/>
                <p:cNvSpPr/>
                <p:nvPr/>
              </p:nvSpPr>
              <p:spPr>
                <a:xfrm>
                  <a:off x="687103" y="3861176"/>
                  <a:ext cx="170811" cy="17081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5875">
                  <a:solidFill>
                    <a:schemeClr val="bg1"/>
                  </a:solidFill>
                </a:ln>
                <a:effectLst>
                  <a:outerShdw blurRad="38100" dist="25400" dir="2700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gradFill>
                        <a:gsLst>
                          <a:gs pos="95833">
                            <a:schemeClr val="bg1"/>
                          </a:gs>
                          <a:gs pos="82500">
                            <a:schemeClr val="bg1"/>
                          </a:gs>
                        </a:gsLst>
                        <a:lin ang="5400000" scaled="0"/>
                      </a:gra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1050" dirty="0">
                    <a:gradFill>
                      <a:gsLst>
                        <a:gs pos="95833">
                          <a:schemeClr val="bg1"/>
                        </a:gs>
                        <a:gs pos="82500">
                          <a:schemeClr val="bg1"/>
                        </a:gs>
                      </a:gsLst>
                      <a:lin ang="5400000" scaled="0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9" name="직사각형 408"/>
                <p:cNvSpPr>
                  <a:spLocks noChangeArrowheads="1"/>
                </p:cNvSpPr>
                <p:nvPr/>
              </p:nvSpPr>
              <p:spPr bwMode="auto">
                <a:xfrm>
                  <a:off x="815846" y="3849389"/>
                  <a:ext cx="619417" cy="2001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 spc="-40" dirty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데이터 </a:t>
                  </a:r>
                </a:p>
              </p:txBody>
            </p:sp>
          </p:grpSp>
          <p:grpSp>
            <p:nvGrpSpPr>
              <p:cNvPr id="396" name="그룹 395"/>
              <p:cNvGrpSpPr/>
              <p:nvPr/>
            </p:nvGrpSpPr>
            <p:grpSpPr>
              <a:xfrm>
                <a:off x="2083109" y="6745366"/>
                <a:ext cx="748164" cy="200129"/>
                <a:chOff x="575916" y="3849389"/>
                <a:chExt cx="748164" cy="200129"/>
              </a:xfrm>
            </p:grpSpPr>
            <p:sp>
              <p:nvSpPr>
                <p:cNvPr id="406" name="타원 405"/>
                <p:cNvSpPr/>
                <p:nvPr/>
              </p:nvSpPr>
              <p:spPr>
                <a:xfrm>
                  <a:off x="575916" y="3861176"/>
                  <a:ext cx="170811" cy="17081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5875">
                  <a:solidFill>
                    <a:schemeClr val="bg1"/>
                  </a:solidFill>
                </a:ln>
                <a:effectLst>
                  <a:outerShdw blurRad="38100" dist="25400" dir="2700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>
                      <a:gradFill>
                        <a:gsLst>
                          <a:gs pos="95833">
                            <a:schemeClr val="bg1"/>
                          </a:gs>
                          <a:gs pos="82500">
                            <a:schemeClr val="bg1"/>
                          </a:gs>
                        </a:gsLst>
                        <a:lin ang="5400000" scaled="0"/>
                      </a:gra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1050" dirty="0">
                    <a:gradFill>
                      <a:gsLst>
                        <a:gs pos="95833">
                          <a:schemeClr val="bg1"/>
                        </a:gs>
                        <a:gs pos="82500">
                          <a:schemeClr val="bg1"/>
                        </a:gs>
                      </a:gsLst>
                      <a:lin ang="5400000" scaled="0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7" name="직사각형 406"/>
                <p:cNvSpPr>
                  <a:spLocks noChangeArrowheads="1"/>
                </p:cNvSpPr>
                <p:nvPr/>
              </p:nvSpPr>
              <p:spPr bwMode="auto">
                <a:xfrm>
                  <a:off x="704663" y="3849389"/>
                  <a:ext cx="619417" cy="2001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 spc="-40" dirty="0" smtClea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저장요청 </a:t>
                  </a:r>
                  <a:endParaRPr lang="ko-KR" altLang="en-US" sz="800" spc="-40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397" name="그룹 396"/>
              <p:cNvGrpSpPr/>
              <p:nvPr/>
            </p:nvGrpSpPr>
            <p:grpSpPr>
              <a:xfrm>
                <a:off x="4129743" y="7279240"/>
                <a:ext cx="1304323" cy="200129"/>
                <a:chOff x="527050" y="3849389"/>
                <a:chExt cx="1304323" cy="200129"/>
              </a:xfrm>
            </p:grpSpPr>
            <p:sp>
              <p:nvSpPr>
                <p:cNvPr id="404" name="타원 403"/>
                <p:cNvSpPr/>
                <p:nvPr/>
              </p:nvSpPr>
              <p:spPr>
                <a:xfrm>
                  <a:off x="527050" y="3861176"/>
                  <a:ext cx="170811" cy="17081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5875">
                  <a:solidFill>
                    <a:schemeClr val="bg1"/>
                  </a:solidFill>
                </a:ln>
                <a:effectLst>
                  <a:outerShdw blurRad="38100" dist="25400" dir="2700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>
                      <a:gradFill>
                        <a:gsLst>
                          <a:gs pos="95833">
                            <a:schemeClr val="bg1"/>
                          </a:gs>
                          <a:gs pos="82500">
                            <a:schemeClr val="bg1"/>
                          </a:gs>
                        </a:gsLst>
                        <a:lin ang="5400000" scaled="0"/>
                      </a:gra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1050" dirty="0">
                    <a:gradFill>
                      <a:gsLst>
                        <a:gs pos="95833">
                          <a:schemeClr val="bg1"/>
                        </a:gs>
                        <a:gs pos="82500">
                          <a:schemeClr val="bg1"/>
                        </a:gs>
                      </a:gsLst>
                      <a:lin ang="5400000" scaled="0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5" name="직사각형 404"/>
                <p:cNvSpPr>
                  <a:spLocks noChangeArrowheads="1"/>
                </p:cNvSpPr>
                <p:nvPr/>
              </p:nvSpPr>
              <p:spPr bwMode="auto">
                <a:xfrm>
                  <a:off x="655792" y="3849389"/>
                  <a:ext cx="1175581" cy="2001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 spc="-40" dirty="0" smtClean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암호화 솔루션</a:t>
                  </a:r>
                  <a:endParaRPr lang="ko-KR" altLang="en-US" sz="800" spc="-4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398" name="그룹 397"/>
              <p:cNvGrpSpPr/>
              <p:nvPr/>
            </p:nvGrpSpPr>
            <p:grpSpPr>
              <a:xfrm>
                <a:off x="4282143" y="6745366"/>
                <a:ext cx="1391124" cy="200129"/>
                <a:chOff x="527050" y="3849389"/>
                <a:chExt cx="1391124" cy="200129"/>
              </a:xfrm>
            </p:grpSpPr>
            <p:sp>
              <p:nvSpPr>
                <p:cNvPr id="402" name="타원 401"/>
                <p:cNvSpPr/>
                <p:nvPr/>
              </p:nvSpPr>
              <p:spPr>
                <a:xfrm>
                  <a:off x="527050" y="3861176"/>
                  <a:ext cx="170811" cy="170811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5875">
                  <a:solidFill>
                    <a:schemeClr val="bg1"/>
                  </a:solidFill>
                </a:ln>
                <a:effectLst>
                  <a:outerShdw blurRad="38100" dist="25400" dir="2700000" algn="tl" rotWithShape="0">
                    <a:prstClr val="black">
                      <a:alpha val="2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>
                      <a:gradFill>
                        <a:gsLst>
                          <a:gs pos="95833">
                            <a:schemeClr val="bg1"/>
                          </a:gs>
                          <a:gs pos="82500">
                            <a:schemeClr val="bg1"/>
                          </a:gs>
                        </a:gsLst>
                        <a:lin ang="5400000" scaled="0"/>
                      </a:gra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1050" dirty="0">
                    <a:gradFill>
                      <a:gsLst>
                        <a:gs pos="95833">
                          <a:schemeClr val="bg1"/>
                        </a:gs>
                        <a:gs pos="82500">
                          <a:schemeClr val="bg1"/>
                        </a:gs>
                      </a:gsLst>
                      <a:lin ang="5400000" scaled="0"/>
                    </a:gra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3" name="직사각형 402"/>
                <p:cNvSpPr>
                  <a:spLocks noChangeArrowheads="1"/>
                </p:cNvSpPr>
                <p:nvPr/>
              </p:nvSpPr>
              <p:spPr bwMode="auto">
                <a:xfrm>
                  <a:off x="655793" y="3849389"/>
                  <a:ext cx="1262381" cy="2001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800" spc="-40" dirty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암호화 된 데이터 </a:t>
                  </a:r>
                  <a:r>
                    <a:rPr lang="en-US" altLang="ko-KR" sz="800" spc="-40" dirty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DB</a:t>
                  </a:r>
                  <a:r>
                    <a:rPr lang="ko-KR" altLang="en-US" sz="800" spc="-40" dirty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저장 </a:t>
                  </a:r>
                </a:p>
              </p:txBody>
            </p:sp>
          </p:grpSp>
          <p:grpSp>
            <p:nvGrpSpPr>
              <p:cNvPr id="399" name="그룹 398"/>
              <p:cNvGrpSpPr/>
              <p:nvPr/>
            </p:nvGrpSpPr>
            <p:grpSpPr>
              <a:xfrm>
                <a:off x="5450244" y="7726681"/>
                <a:ext cx="798116" cy="390617"/>
                <a:chOff x="1196752" y="3295856"/>
                <a:chExt cx="1288382" cy="458701"/>
              </a:xfrm>
            </p:grpSpPr>
            <p:pic>
              <p:nvPicPr>
                <p:cNvPr id="400" name="Picture 3" descr="H:\01. 안경섭\png\128x128\db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752" y="3295856"/>
                  <a:ext cx="1288382" cy="4587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1" name="직사각형 400"/>
                <p:cNvSpPr>
                  <a:spLocks noChangeArrowheads="1"/>
                </p:cNvSpPr>
                <p:nvPr/>
              </p:nvSpPr>
              <p:spPr bwMode="auto">
                <a:xfrm>
                  <a:off x="1299297" y="3394966"/>
                  <a:ext cx="1084538" cy="2685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200"/>
                    </a:spcAft>
                  </a:pPr>
                  <a:r>
                    <a:rPr lang="en-US" altLang="ko-KR" sz="1000" dirty="0">
                      <a:gradFill>
                        <a:gsLst>
                          <a:gs pos="82500">
                            <a:schemeClr val="tx1">
                              <a:lumMod val="85000"/>
                              <a:lumOff val="15000"/>
                            </a:schemeClr>
                          </a:gs>
                          <a:gs pos="47000">
                            <a:schemeClr val="tx1">
                              <a:lumMod val="85000"/>
                              <a:lumOff val="15000"/>
                            </a:schemeClr>
                          </a:gs>
                        </a:gsLst>
                        <a:lin ang="5400000" scaled="0"/>
                      </a:gra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DB </a:t>
                  </a:r>
                </a:p>
              </p:txBody>
            </p:sp>
          </p:grpSp>
        </p:grpSp>
      </p:grpSp>
      <p:sp>
        <p:nvSpPr>
          <p:cNvPr id="65" name="Rectangle 95"/>
          <p:cNvSpPr txBox="1">
            <a:spLocks noChangeArrowheads="1"/>
          </p:cNvSpPr>
          <p:nvPr/>
        </p:nvSpPr>
        <p:spPr>
          <a:xfrm>
            <a:off x="697417" y="607842"/>
            <a:ext cx="6128951" cy="3000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 latinLnBrk="0">
              <a:lnSpc>
                <a:spcPct val="130000"/>
              </a:lnSpc>
              <a:spcAft>
                <a:spcPct val="0"/>
              </a:spcAft>
            </a:pPr>
            <a:r>
              <a:rPr lang="en-US" altLang="ko-KR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6)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요구 충족방안</a:t>
            </a:r>
            <a:endParaRPr lang="en-US" altLang="ko-KR" sz="15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67" name="Group 319"/>
          <p:cNvGrpSpPr>
            <a:grpSpLocks/>
          </p:cNvGrpSpPr>
          <p:nvPr/>
        </p:nvGrpSpPr>
        <p:grpSpPr bwMode="auto">
          <a:xfrm>
            <a:off x="644566" y="1649362"/>
            <a:ext cx="6484375" cy="304362"/>
            <a:chOff x="210" y="1526"/>
            <a:chExt cx="3775" cy="188"/>
          </a:xfrm>
        </p:grpSpPr>
        <p:pic>
          <p:nvPicPr>
            <p:cNvPr id="91" name="Picture 320" descr="중간바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10" y="1526"/>
              <a:ext cx="377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 Box 321"/>
            <p:cNvSpPr txBox="1">
              <a:spLocks noChangeArrowheads="1"/>
            </p:cNvSpPr>
            <p:nvPr/>
          </p:nvSpPr>
          <p:spPr bwMode="gray">
            <a:xfrm>
              <a:off x="406" y="1575"/>
              <a:ext cx="22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smtClean="0">
                  <a:latin typeface="나눔고딕 ExtraBold" pitchFamily="50" charset="-127"/>
                  <a:ea typeface="나눔고딕 ExtraBold" pitchFamily="50" charset="-127"/>
                </a:rPr>
                <a:t>Point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7" name="Text Box 321"/>
            <p:cNvSpPr txBox="1">
              <a:spLocks noChangeArrowheads="1"/>
            </p:cNvSpPr>
            <p:nvPr/>
          </p:nvSpPr>
          <p:spPr bwMode="gray">
            <a:xfrm>
              <a:off x="774" y="1575"/>
              <a:ext cx="1529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200" dirty="0" smtClean="0">
                  <a:latin typeface="나눔고딕 ExtraBold" pitchFamily="50" charset="-127"/>
                  <a:ea typeface="나눔고딕 ExtraBold" pitchFamily="50" charset="-127"/>
                </a:rPr>
                <a:t>데이터 </a:t>
              </a:r>
              <a:r>
                <a:rPr kumimoji="1"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암호화 </a:t>
              </a:r>
              <a:r>
                <a:rPr kumimoji="1"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/</a:t>
              </a:r>
              <a:r>
                <a:rPr kumimoji="1" lang="ko-KR" altLang="en-US" sz="1200" dirty="0" err="1" smtClean="0">
                  <a:latin typeface="나눔고딕 ExtraBold" pitchFamily="50" charset="-127"/>
                  <a:ea typeface="나눔고딕 ExtraBold" pitchFamily="50" charset="-127"/>
                </a:rPr>
                <a:t>매핑</a:t>
              </a:r>
              <a:r>
                <a:rPr kumimoji="1" lang="ko-KR" altLang="en-US" sz="1200" dirty="0" smtClean="0">
                  <a:latin typeface="나눔고딕 ExtraBold" pitchFamily="50" charset="-127"/>
                  <a:ea typeface="나눔고딕 ExtraBold" pitchFamily="50" charset="-127"/>
                </a:rPr>
                <a:t> 방안 및 정합성 검증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733" y="927175"/>
            <a:ext cx="6505207" cy="547804"/>
            <a:chOff x="699642" y="927175"/>
            <a:chExt cx="6505207" cy="547804"/>
          </a:xfrm>
        </p:grpSpPr>
        <p:grpSp>
          <p:nvGrpSpPr>
            <p:cNvPr id="5" name="그룹 4"/>
            <p:cNvGrpSpPr/>
            <p:nvPr/>
          </p:nvGrpSpPr>
          <p:grpSpPr>
            <a:xfrm>
              <a:off x="3838680" y="943637"/>
              <a:ext cx="2977528" cy="494006"/>
              <a:chOff x="3951592" y="896012"/>
              <a:chExt cx="2977528" cy="494006"/>
            </a:xfrm>
          </p:grpSpPr>
          <p:sp>
            <p:nvSpPr>
              <p:cNvPr id="83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3951592" y="896012"/>
                <a:ext cx="977054" cy="49400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4984298" y="896582"/>
                <a:ext cx="1944822" cy="486924"/>
                <a:chOff x="-6308911" y="2356258"/>
                <a:chExt cx="13248191" cy="408508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>
                  <a:off x="-6308911" y="2356258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-6308911" y="2764766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ectangle 95"/>
              <p:cNvSpPr txBox="1">
                <a:spLocks noChangeArrowheads="1"/>
              </p:cNvSpPr>
              <p:nvPr/>
            </p:nvSpPr>
            <p:spPr>
              <a:xfrm>
                <a:off x="4212792" y="980869"/>
                <a:ext cx="737548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특장점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88" name="Picture 3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991" y="988032"/>
                <a:ext cx="324428" cy="313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4" name="그룹 73"/>
            <p:cNvGrpSpPr/>
            <p:nvPr/>
          </p:nvGrpSpPr>
          <p:grpSpPr>
            <a:xfrm>
              <a:off x="699642" y="927175"/>
              <a:ext cx="3000690" cy="547804"/>
              <a:chOff x="812554" y="2113428"/>
              <a:chExt cx="3000690" cy="547804"/>
            </a:xfrm>
          </p:grpSpPr>
          <p:sp>
            <p:nvSpPr>
              <p:cNvPr id="75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129890"/>
                <a:ext cx="956690" cy="322092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583078" y="2200784"/>
                <a:ext cx="915635" cy="1384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marL="90488" indent="-90488" latinLnBrk="0">
                  <a:buClr>
                    <a:srgbClr val="4D4D4D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 </a:t>
                </a:r>
                <a:r>
                  <a:rPr lang="ko-KR" altLang="en-US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기능 요구사항</a:t>
                </a:r>
                <a:endParaRPr lang="ko-KR" altLang="en-US" sz="9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508760" y="2130460"/>
                <a:ext cx="2304484" cy="486924"/>
                <a:chOff x="1781788" y="2356258"/>
                <a:chExt cx="3042441" cy="408508"/>
              </a:xfrm>
            </p:grpSpPr>
            <p:cxnSp>
              <p:nvCxnSpPr>
                <p:cNvPr id="80" name="직선 연결선 79"/>
                <p:cNvCxnSpPr/>
                <p:nvPr/>
              </p:nvCxnSpPr>
              <p:spPr>
                <a:xfrm>
                  <a:off x="1781788" y="2356258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>
                  <a:off x="1781788" y="2764766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 95"/>
              <p:cNvSpPr txBox="1">
                <a:spLocks noChangeArrowheads="1"/>
              </p:cNvSpPr>
              <p:nvPr/>
            </p:nvSpPr>
            <p:spPr>
              <a:xfrm>
                <a:off x="1115389" y="2113428"/>
                <a:ext cx="570764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en-US" altLang="ko-KR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RFP</a:t>
                </a: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평가항목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79" name="Picture 3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795" y="2143496"/>
                <a:ext cx="312739" cy="299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4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473596"/>
                <a:ext cx="956690" cy="18763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Rectangle 95"/>
              <p:cNvSpPr txBox="1">
                <a:spLocks noChangeArrowheads="1"/>
              </p:cNvSpPr>
              <p:nvPr/>
            </p:nvSpPr>
            <p:spPr>
              <a:xfrm>
                <a:off x="893950" y="2480134"/>
                <a:ext cx="792203" cy="1692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제안서 위치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173" name="직사각형 172"/>
            <p:cNvSpPr/>
            <p:nvPr/>
          </p:nvSpPr>
          <p:spPr>
            <a:xfrm>
              <a:off x="4912038" y="1049169"/>
              <a:ext cx="2292811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암호화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 err="1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매핑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정합성 검증을 통한 데이터 보호와 </a:t>
              </a:r>
              <a:r>
                <a:rPr lang="ko-KR" altLang="en-US" sz="900" dirty="0" err="1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무결성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보장</a:t>
              </a:r>
              <a:endParaRPr lang="ko-KR" altLang="en-US" sz="9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30943" y="1287343"/>
              <a:ext cx="1860516" cy="175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ysClr val="windowText" lastClr="000000"/>
                  </a:solidFill>
                </a:rPr>
                <a:t>III - ??</a:t>
              </a:r>
              <a:endParaRPr lang="ko-KR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736868" y="957299"/>
              <a:ext cx="520811" cy="264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ysClr val="windowText" lastClr="000000"/>
                  </a:solidFill>
                </a:rPr>
                <a:t>기술 및 기능</a:t>
              </a:r>
              <a:endParaRPr lang="ko-KR" altLang="en-US" sz="6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2928" y="2047124"/>
            <a:ext cx="1239165" cy="169277"/>
            <a:chOff x="815387" y="3234180"/>
            <a:chExt cx="1239165" cy="169277"/>
          </a:xfrm>
        </p:grpSpPr>
        <p:grpSp>
          <p:nvGrpSpPr>
            <p:cNvPr id="179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181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82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180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971420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데이터 </a:t>
              </a:r>
              <a:r>
                <a:rPr kumimoji="1" lang="ko-KR" altLang="en-US" sz="1100" dirty="0" err="1" smtClean="0">
                  <a:latin typeface="나눔고딕 ExtraBold" pitchFamily="50" charset="-127"/>
                  <a:ea typeface="나눔고딕 ExtraBold" pitchFamily="50" charset="-127"/>
                </a:rPr>
                <a:t>매핑방안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02275" y="2345449"/>
            <a:ext cx="6560238" cy="1986643"/>
            <a:chOff x="822968" y="3569742"/>
            <a:chExt cx="6118852" cy="1852978"/>
          </a:xfrm>
        </p:grpSpPr>
        <p:sp>
          <p:nvSpPr>
            <p:cNvPr id="266" name="Rectangle 331"/>
            <p:cNvSpPr>
              <a:spLocks noChangeArrowheads="1"/>
            </p:cNvSpPr>
            <p:nvPr/>
          </p:nvSpPr>
          <p:spPr bwMode="auto">
            <a:xfrm>
              <a:off x="839862" y="3924120"/>
              <a:ext cx="6089258" cy="1498600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lIns="95619" tIns="47809" rIns="95619" bIns="47809" anchor="ctr"/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>
                <a:defRPr/>
              </a:pPr>
              <a:endParaRPr kumimoji="0" lang="ko-KR" altLang="en-US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67" name="AutoShape 417"/>
            <p:cNvCxnSpPr>
              <a:cxnSpLocks noChangeShapeType="1"/>
              <a:endCxn id="304" idx="1"/>
            </p:cNvCxnSpPr>
            <p:nvPr/>
          </p:nvCxnSpPr>
          <p:spPr bwMode="auto">
            <a:xfrm rot="16200000" flipH="1">
              <a:off x="1480418" y="4550389"/>
              <a:ext cx="315913" cy="822325"/>
            </a:xfrm>
            <a:prstGeom prst="bentConnector2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" name="AutoShape 418"/>
            <p:cNvCxnSpPr>
              <a:cxnSpLocks noChangeShapeType="1"/>
            </p:cNvCxnSpPr>
            <p:nvPr/>
          </p:nvCxnSpPr>
          <p:spPr bwMode="auto">
            <a:xfrm rot="5400000">
              <a:off x="5589661" y="4473396"/>
              <a:ext cx="271463" cy="102076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AutoShape 419"/>
            <p:cNvSpPr>
              <a:spLocks noChangeArrowheads="1"/>
            </p:cNvSpPr>
            <p:nvPr/>
          </p:nvSpPr>
          <p:spPr bwMode="auto">
            <a:xfrm>
              <a:off x="1953194" y="4325725"/>
              <a:ext cx="844919" cy="357627"/>
            </a:xfrm>
            <a:prstGeom prst="roundRect">
              <a:avLst>
                <a:gd name="adj" fmla="val 16667"/>
              </a:avLst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현행 데이터</a:t>
              </a:r>
            </a:p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검증</a:t>
              </a:r>
              <a:endParaRPr kumimoji="0" lang="ja-JP" altLang="en-US" sz="900" spc="-8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AutoShape 420"/>
            <p:cNvSpPr>
              <a:spLocks noChangeArrowheads="1"/>
            </p:cNvSpPr>
            <p:nvPr/>
          </p:nvSpPr>
          <p:spPr bwMode="auto">
            <a:xfrm>
              <a:off x="4631272" y="4340627"/>
              <a:ext cx="831588" cy="354316"/>
            </a:xfrm>
            <a:prstGeom prst="roundRect">
              <a:avLst>
                <a:gd name="adj" fmla="val 11787"/>
              </a:avLst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변환 데이터 </a:t>
              </a:r>
            </a:p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spc="-84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검증</a:t>
              </a:r>
            </a:p>
          </p:txBody>
        </p:sp>
        <p:sp>
          <p:nvSpPr>
            <p:cNvPr id="304" name="AutoShape 421"/>
            <p:cNvSpPr>
              <a:spLocks noChangeArrowheads="1"/>
            </p:cNvSpPr>
            <p:nvPr/>
          </p:nvSpPr>
          <p:spPr bwMode="gray">
            <a:xfrm>
              <a:off x="2049537" y="4962345"/>
              <a:ext cx="3165475" cy="314325"/>
            </a:xfrm>
            <a:prstGeom prst="roundRect">
              <a:avLst>
                <a:gd name="adj" fmla="val 16667"/>
              </a:avLst>
            </a:prstGeom>
            <a:solidFill>
              <a:srgbClr val="CFCFCF"/>
            </a:solidFill>
            <a:ln w="50800">
              <a:solidFill>
                <a:srgbClr val="CFCFCF">
                  <a:alpha val="50000"/>
                </a:srgbClr>
              </a:solidFill>
            </a:ln>
            <a:effectLst/>
          </p:spPr>
          <p:txBody>
            <a:bodyPr lIns="0" tIns="0" rIns="0" bIns="0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spc="-8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상호  비교  검증</a:t>
              </a:r>
            </a:p>
          </p:txBody>
        </p:sp>
        <p:cxnSp>
          <p:nvCxnSpPr>
            <p:cNvPr id="306" name="꺾인 연결선 61"/>
            <p:cNvCxnSpPr>
              <a:cxnSpLocks noChangeShapeType="1"/>
            </p:cNvCxnSpPr>
            <p:nvPr/>
          </p:nvCxnSpPr>
          <p:spPr bwMode="auto">
            <a:xfrm>
              <a:off x="4267274" y="4555945"/>
              <a:ext cx="349250" cy="0"/>
            </a:xfrm>
            <a:prstGeom prst="bentConnector3">
              <a:avLst>
                <a:gd name="adj1" fmla="val 5287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꺾인 연결선 62"/>
            <p:cNvCxnSpPr>
              <a:cxnSpLocks noChangeShapeType="1"/>
            </p:cNvCxnSpPr>
            <p:nvPr/>
          </p:nvCxnSpPr>
          <p:spPr bwMode="auto">
            <a:xfrm>
              <a:off x="5510287" y="4540070"/>
              <a:ext cx="347662" cy="0"/>
            </a:xfrm>
            <a:prstGeom prst="bentConnector3">
              <a:avLst>
                <a:gd name="adj1" fmla="val 5287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꺾인 연결선 69"/>
            <p:cNvCxnSpPr>
              <a:cxnSpLocks noChangeShapeType="1"/>
            </p:cNvCxnSpPr>
            <p:nvPr/>
          </p:nvCxnSpPr>
          <p:spPr bwMode="auto">
            <a:xfrm>
              <a:off x="1612974" y="4527370"/>
              <a:ext cx="349250" cy="0"/>
            </a:xfrm>
            <a:prstGeom prst="bentConnector3">
              <a:avLst>
                <a:gd name="adj1" fmla="val 5287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꺾인 연결선 70"/>
            <p:cNvCxnSpPr>
              <a:cxnSpLocks noChangeShapeType="1"/>
            </p:cNvCxnSpPr>
            <p:nvPr/>
          </p:nvCxnSpPr>
          <p:spPr bwMode="auto">
            <a:xfrm>
              <a:off x="2849637" y="4540070"/>
              <a:ext cx="347662" cy="0"/>
            </a:xfrm>
            <a:prstGeom prst="bentConnector3">
              <a:avLst>
                <a:gd name="adj1" fmla="val 5287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1" name="AutoShape 45"/>
            <p:cNvSpPr>
              <a:spLocks noChangeArrowheads="1"/>
            </p:cNvSpPr>
            <p:nvPr/>
          </p:nvSpPr>
          <p:spPr bwMode="auto">
            <a:xfrm>
              <a:off x="3238574" y="4063820"/>
              <a:ext cx="704850" cy="431800"/>
            </a:xfrm>
            <a:prstGeom prst="flowChartMultidocument">
              <a:avLst/>
            </a:prstGeom>
            <a:solidFill>
              <a:srgbClr val="E8E8E8"/>
            </a:solidFill>
            <a:ln w="6350" algn="ctr">
              <a:solidFill>
                <a:srgbClr val="C7C7C7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defTabSz="857936" fontAlgn="ctr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Flat File</a:t>
              </a:r>
            </a:p>
          </p:txBody>
        </p:sp>
        <p:sp>
          <p:nvSpPr>
            <p:cNvPr id="312" name="AutoShape 45"/>
            <p:cNvSpPr>
              <a:spLocks noChangeArrowheads="1"/>
            </p:cNvSpPr>
            <p:nvPr/>
          </p:nvSpPr>
          <p:spPr bwMode="auto">
            <a:xfrm>
              <a:off x="3383037" y="4373383"/>
              <a:ext cx="704850" cy="431800"/>
            </a:xfrm>
            <a:prstGeom prst="flowChartMultidocument">
              <a:avLst/>
            </a:prstGeom>
            <a:solidFill>
              <a:srgbClr val="E8E8E8"/>
            </a:solidFill>
            <a:ln w="6350" algn="ctr">
              <a:solidFill>
                <a:srgbClr val="C7C7C7"/>
              </a:solidFill>
              <a:miter lim="80000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algn="ctr" defTabSz="857936" fontAlgn="ctr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Flat File</a:t>
              </a:r>
            </a:p>
          </p:txBody>
        </p:sp>
        <p:pic>
          <p:nvPicPr>
            <p:cNvPr id="313" name="Picture 66" descr="db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77625" r="78334" b="10739"/>
            <a:stretch>
              <a:fillRect/>
            </a:stretch>
          </p:blipFill>
          <p:spPr bwMode="auto">
            <a:xfrm>
              <a:off x="897012" y="4133670"/>
              <a:ext cx="706437" cy="68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AutoShape 435"/>
            <p:cNvSpPr>
              <a:spLocks noChangeArrowheads="1"/>
            </p:cNvSpPr>
            <p:nvPr/>
          </p:nvSpPr>
          <p:spPr bwMode="gray">
            <a:xfrm>
              <a:off x="997024" y="4403545"/>
              <a:ext cx="506413" cy="295275"/>
            </a:xfrm>
            <a:prstGeom prst="can">
              <a:avLst>
                <a:gd name="adj" fmla="val 27412"/>
              </a:avLst>
            </a:prstGeom>
            <a:noFill/>
            <a:ln>
              <a:noFill/>
            </a:ln>
            <a:extLst/>
          </p:spPr>
          <p:txBody>
            <a:bodyPr wrap="none" lIns="95615" tIns="47807" rIns="95615" bIns="47807" anchor="ctr"/>
            <a:lstStyle>
              <a:lvl1pPr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857250" fontAlgn="base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>
                <a:defRPr/>
              </a:pPr>
              <a:r>
                <a:rPr kumimoji="0"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As-Is</a:t>
              </a:r>
            </a:p>
            <a:p>
              <a:pPr algn="ctr">
                <a:defRPr/>
              </a:pPr>
              <a:r>
                <a:rPr kumimoji="0" lang="en-US" altLang="ko-KR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</a:p>
          </p:txBody>
        </p:sp>
        <p:grpSp>
          <p:nvGrpSpPr>
            <p:cNvPr id="315" name="그룹 56"/>
            <p:cNvGrpSpPr>
              <a:grpSpLocks/>
            </p:cNvGrpSpPr>
            <p:nvPr/>
          </p:nvGrpSpPr>
          <p:grpSpPr bwMode="auto">
            <a:xfrm>
              <a:off x="5853187" y="4168595"/>
              <a:ext cx="765175" cy="679450"/>
              <a:chOff x="4216019" y="7954146"/>
              <a:chExt cx="957262" cy="715962"/>
            </a:xfrm>
          </p:grpSpPr>
          <p:pic>
            <p:nvPicPr>
              <p:cNvPr id="319" name="Picture 59" descr="디비통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6019" y="7954146"/>
                <a:ext cx="957262" cy="715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" name="Text Box 146"/>
              <p:cNvSpPr txBox="1">
                <a:spLocks noChangeArrowheads="1"/>
              </p:cNvSpPr>
              <p:nvPr/>
            </p:nvSpPr>
            <p:spPr bwMode="auto">
              <a:xfrm>
                <a:off x="4414621" y="8299307"/>
                <a:ext cx="554099" cy="2297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lIns="0" tIns="0" rIns="0" bIns="0" anchor="ctr">
                <a:spAutoFit/>
              </a:bodyPr>
              <a:lstStyle>
                <a:defPPr>
                  <a:defRPr lang="ko-KR"/>
                </a:defPPr>
                <a:lvl1pPr marL="0" algn="ctr" defTabSz="914400" eaLnBrk="1" latinLnBrk="0" hangingPunct="1">
                  <a:lnSpc>
                    <a:spcPct val="90000"/>
                  </a:lnSpc>
                  <a:defRPr sz="900" spc="-8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M" pitchFamily="2" charset="-127"/>
                    <a:ea typeface="Rix고딕 M" pitchFamily="2" charset="-127"/>
                  </a:defRPr>
                </a:lvl1pPr>
                <a:lvl2pPr defTabSz="914400" eaLnBrk="1" hangingPunct="1">
                  <a:defRPr sz="1800">
                    <a:latin typeface="+mn-lt"/>
                    <a:ea typeface="+mn-ea"/>
                  </a:defRPr>
                </a:lvl2pPr>
                <a:lvl3pPr defTabSz="914400" eaLnBrk="1" hangingPunct="1">
                  <a:defRPr sz="1800">
                    <a:latin typeface="+mn-lt"/>
                    <a:ea typeface="+mn-ea"/>
                  </a:defRPr>
                </a:lvl3pPr>
                <a:lvl4pPr defTabSz="914400" eaLnBrk="1" hangingPunct="1">
                  <a:defRPr sz="1800">
                    <a:latin typeface="+mn-lt"/>
                    <a:ea typeface="+mn-ea"/>
                  </a:defRPr>
                </a:lvl4pPr>
                <a:lvl5pPr defTabSz="914400" eaLnBrk="1" hangingPunct="1">
                  <a:defRPr sz="1800">
                    <a:latin typeface="+mn-lt"/>
                    <a:ea typeface="+mn-ea"/>
                  </a:defRPr>
                </a:lvl5pPr>
                <a:lvl6pPr>
                  <a:defRPr sz="1800">
                    <a:latin typeface="+mn-lt"/>
                    <a:ea typeface="+mn-ea"/>
                  </a:defRPr>
                </a:lvl6pPr>
                <a:lvl7pPr>
                  <a:defRPr sz="1800">
                    <a:latin typeface="+mn-lt"/>
                    <a:ea typeface="+mn-ea"/>
                  </a:defRPr>
                </a:lvl7pPr>
                <a:lvl8pPr>
                  <a:defRPr sz="1800">
                    <a:latin typeface="+mn-lt"/>
                    <a:ea typeface="+mn-ea"/>
                  </a:defRPr>
                </a:lvl8pPr>
                <a:lvl9pPr>
                  <a:defRPr sz="1800">
                    <a:latin typeface="+mn-lt"/>
                    <a:ea typeface="+mn-ea"/>
                  </a:defRPr>
                </a:lvl9pPr>
              </a:lstStyle>
              <a:p>
                <a:pPr fontAlgn="auto">
                  <a:lnSpc>
                    <a:spcPts val="1673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To-Be </a:t>
                </a:r>
                <a:r>
                  <a:rPr kumimoji="0" lang="en-US" altLang="ja-JP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</a:t>
                </a:r>
                <a:endParaRPr kumimoji="0" lang="en-US" altLang="ja-JP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21" name="AutoShape 420"/>
            <p:cNvSpPr>
              <a:spLocks noChangeArrowheads="1"/>
            </p:cNvSpPr>
            <p:nvPr/>
          </p:nvSpPr>
          <p:spPr bwMode="auto">
            <a:xfrm>
              <a:off x="822968" y="3569742"/>
              <a:ext cx="6118852" cy="354316"/>
            </a:xfrm>
            <a:prstGeom prst="roundRect">
              <a:avLst>
                <a:gd name="adj" fmla="val 11787"/>
              </a:avLst>
            </a:prstGeom>
            <a:solidFill>
              <a:srgbClr val="E4E4E4"/>
            </a:solidFill>
            <a:ln w="6350">
              <a:noFill/>
            </a:ln>
            <a:effectLst>
              <a:innerShdw blurRad="63500" dist="25400" dir="1890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7645" tIns="37645" rIns="37645" bIns="37645" anchor="ctr"/>
            <a:lstStyle/>
            <a:p>
              <a:pPr algn="ctr" defTabSz="85793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spc="-8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데이터 </a:t>
              </a:r>
              <a:r>
                <a:rPr lang="ko-KR" altLang="en-US" sz="1200" spc="-84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매핑</a:t>
              </a:r>
              <a:r>
                <a:rPr lang="ko-KR" altLang="en-US" sz="1200" spc="-84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방안</a:t>
              </a:r>
              <a:endParaRPr kumimoji="0" lang="ko-KR" altLang="en-US" sz="1200" spc="-84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76" name="그룹 375"/>
          <p:cNvGrpSpPr/>
          <p:nvPr/>
        </p:nvGrpSpPr>
        <p:grpSpPr>
          <a:xfrm rot="900000">
            <a:off x="6370422" y="4452150"/>
            <a:ext cx="680597" cy="613715"/>
            <a:chOff x="5219928" y="2357452"/>
            <a:chExt cx="1447572" cy="1589619"/>
          </a:xfrm>
        </p:grpSpPr>
        <p:pic>
          <p:nvPicPr>
            <p:cNvPr id="377" name="Picture 8" descr="C:\Documents and Settings\Administrator\My Documents\My Pictures\Microsoft Clip Organizer\j0433838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928" y="2357452"/>
              <a:ext cx="1447572" cy="15896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378" name="그림 377" descr="sample.png"/>
            <p:cNvPicPr>
              <a:picLocks noChangeAspect="1"/>
            </p:cNvPicPr>
            <p:nvPr/>
          </p:nvPicPr>
          <p:blipFill>
            <a:blip r:embed="rId14" cstate="print">
              <a:grayscl/>
            </a:blip>
            <a:stretch>
              <a:fillRect/>
            </a:stretch>
          </p:blipFill>
          <p:spPr>
            <a:xfrm>
              <a:off x="5516266" y="3147428"/>
              <a:ext cx="816797" cy="347443"/>
            </a:xfrm>
            <a:prstGeom prst="rect">
              <a:avLst/>
            </a:prstGeom>
          </p:spPr>
        </p:pic>
      </p:grpSp>
      <p:sp>
        <p:nvSpPr>
          <p:cNvPr id="412" name="직사각형 411"/>
          <p:cNvSpPr>
            <a:spLocks noChangeArrowheads="1"/>
          </p:cNvSpPr>
          <p:nvPr/>
        </p:nvSpPr>
        <p:spPr bwMode="auto">
          <a:xfrm>
            <a:off x="3997442" y="7585021"/>
            <a:ext cx="28776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800" spc="-4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여부 및 항목은 </a:t>
            </a:r>
            <a:r>
              <a:rPr lang="ko-KR" altLang="en-US" sz="800" spc="-4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관계자와 </a:t>
            </a:r>
            <a:r>
              <a:rPr lang="ko-KR" altLang="en-US" sz="8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협의 </a:t>
            </a:r>
            <a:r>
              <a:rPr lang="ko-KR" altLang="en-US" sz="800" spc="-4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후 부하를 고려하여 </a:t>
            </a:r>
            <a:r>
              <a:rPr lang="ko-KR" altLang="en-US" sz="8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</a:p>
        </p:txBody>
      </p:sp>
      <p:graphicFrame>
        <p:nvGraphicFramePr>
          <p:cNvPr id="413" name="표 4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47532"/>
              </p:ext>
            </p:extLst>
          </p:nvPr>
        </p:nvGraphicFramePr>
        <p:xfrm>
          <a:off x="889871" y="6741447"/>
          <a:ext cx="1645454" cy="78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406"/>
                <a:gridCol w="515048"/>
              </a:tblGrid>
              <a:tr h="27398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kern="120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사업자등록번호</a:t>
                      </a:r>
                      <a:endParaRPr kumimoji="1" lang="ko-KR" altLang="en-US" sz="800" kern="12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kern="120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업체명</a:t>
                      </a:r>
                      <a:endParaRPr kumimoji="1" lang="ko-KR" altLang="en-US" sz="800" kern="12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5572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4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314-81-12345</a:t>
                      </a:r>
                      <a:endParaRPr kumimoji="1" lang="ko-KR" altLang="en-US" sz="800" kern="1200" spc="-4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kern="1200" spc="-4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홍길동</a:t>
                      </a:r>
                      <a:endParaRPr kumimoji="1" lang="ko-KR" altLang="en-US" sz="800" kern="1200" spc="-4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572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4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314-81-67809</a:t>
                      </a:r>
                      <a:endParaRPr kumimoji="1" lang="ko-KR" altLang="en-US" sz="800" kern="1200" spc="-4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kern="1200" spc="-4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홍길순</a:t>
                      </a:r>
                      <a:endParaRPr kumimoji="1" lang="ko-KR" altLang="en-US" sz="800" kern="1200" spc="-4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" name="표 4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058499"/>
              </p:ext>
            </p:extLst>
          </p:nvPr>
        </p:nvGraphicFramePr>
        <p:xfrm>
          <a:off x="2607161" y="6741447"/>
          <a:ext cx="1940464" cy="78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757"/>
                <a:gridCol w="961707"/>
              </a:tblGrid>
              <a:tr h="273985"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ko-KR" altLang="en-US" sz="800" b="1" kern="120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사업자등록번호</a:t>
                      </a:r>
                      <a:endParaRPr kumimoji="1" lang="ko-KR" altLang="en-US" sz="800" b="1" kern="12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ko-KR" altLang="en-US" sz="800" b="1" kern="120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업체명</a:t>
                      </a:r>
                      <a:endParaRPr kumimoji="1" lang="ko-KR" altLang="en-US" sz="800" b="1" kern="12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5572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zoeurojsodjuor</a:t>
                      </a:r>
                      <a:endParaRPr kumimoji="1" lang="ko-KR" altLang="en-US" sz="8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ancjdurksofpg</a:t>
                      </a:r>
                      <a:endParaRPr kumimoji="1" lang="ko-KR" altLang="en-US" sz="8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572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worujjoasjuoerj</a:t>
                      </a:r>
                      <a:endParaRPr kumimoji="1" lang="ko-KR" altLang="en-US" sz="8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8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kwirolqpqoejg</a:t>
                      </a:r>
                      <a:endParaRPr kumimoji="1" lang="ko-KR" altLang="en-US" sz="8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5" name="표 4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074184"/>
              </p:ext>
            </p:extLst>
          </p:nvPr>
        </p:nvGraphicFramePr>
        <p:xfrm>
          <a:off x="4768348" y="6752862"/>
          <a:ext cx="2026872" cy="78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628"/>
                <a:gridCol w="654618"/>
                <a:gridCol w="726626"/>
              </a:tblGrid>
              <a:tr h="246172"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ko-KR" altLang="en-US" sz="750" b="1" kern="1200" spc="-40" baseline="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업체명</a:t>
                      </a:r>
                      <a:endParaRPr kumimoji="1" lang="ko-KR" altLang="en-US" sz="750" b="1" kern="1200" spc="-40" baseline="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ko-KR" altLang="en-US" sz="750" b="1" kern="1200" spc="-40" baseline="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사업자등록번호</a:t>
                      </a:r>
                      <a:r>
                        <a:rPr kumimoji="1" lang="en-US" altLang="ko-KR" sz="750" b="1" kern="1200" spc="-40" baseline="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endParaRPr kumimoji="1" lang="ko-KR" altLang="en-US" sz="750" b="1" kern="1200" spc="-40" baseline="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ko-KR" altLang="en-US" sz="750" b="1" kern="1200" spc="-40" baseline="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사업자등록번호</a:t>
                      </a:r>
                      <a:r>
                        <a:rPr kumimoji="1" lang="en-US" altLang="ko-KR" sz="750" b="1" kern="1200" spc="-40" baseline="0" smtClean="0">
                          <a:gradFill>
                            <a:gsLst>
                              <a:gs pos="97083">
                                <a:schemeClr val="bg1"/>
                              </a:gs>
                              <a:gs pos="87083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endParaRPr kumimoji="1" lang="ko-KR" altLang="en-US" sz="750" b="1" kern="1200" spc="-40" baseline="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80722"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opoflfkgivm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ancjdurksofpg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1" lang="en-US" altLang="ko-KR" sz="600" kern="1200" spc="-20" baseline="0" dirty="0" err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lfotpwjfghqw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7907"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lqiospodkqw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kwirolqpqoej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27" rtl="0" eaLnBrk="1" latinLnBrk="1" hangingPunct="1"/>
                      <a:r>
                        <a:rPr kumimoji="1" lang="en-US" altLang="ko-KR" sz="600" kern="1200" spc="-2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45erdfi2,sqdf</a:t>
                      </a:r>
                      <a:endParaRPr kumimoji="1" lang="ko-KR" altLang="en-US" sz="600" kern="1200" spc="-2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6" name="직사각형 415"/>
          <p:cNvSpPr/>
          <p:nvPr/>
        </p:nvSpPr>
        <p:spPr>
          <a:xfrm>
            <a:off x="4760047" y="7257672"/>
            <a:ext cx="2028103" cy="272410"/>
          </a:xfrm>
          <a:prstGeom prst="rect">
            <a:avLst/>
          </a:pr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17" name="그룹 416"/>
          <p:cNvGrpSpPr/>
          <p:nvPr/>
        </p:nvGrpSpPr>
        <p:grpSpPr>
          <a:xfrm>
            <a:off x="4553584" y="6745623"/>
            <a:ext cx="214864" cy="784459"/>
            <a:chOff x="4210339" y="8296671"/>
            <a:chExt cx="236110" cy="613739"/>
          </a:xfrm>
        </p:grpSpPr>
        <p:cxnSp>
          <p:nvCxnSpPr>
            <p:cNvPr id="418" name="직선 연결선 417"/>
            <p:cNvCxnSpPr/>
            <p:nvPr/>
          </p:nvCxnSpPr>
          <p:spPr>
            <a:xfrm flipH="1" flipV="1">
              <a:off x="4210339" y="8296671"/>
              <a:ext cx="236110" cy="397716"/>
            </a:xfrm>
            <a:prstGeom prst="line">
              <a:avLst/>
            </a:prstGeom>
            <a:noFill/>
            <a:ln w="22225" cap="rnd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9" name="직선 연결선 418"/>
            <p:cNvCxnSpPr/>
            <p:nvPr/>
          </p:nvCxnSpPr>
          <p:spPr>
            <a:xfrm flipH="1">
              <a:off x="4210339" y="8910410"/>
              <a:ext cx="236110" cy="0"/>
            </a:xfrm>
            <a:prstGeom prst="line">
              <a:avLst/>
            </a:prstGeom>
            <a:noFill/>
            <a:ln w="22225" cap="rnd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96980" y="7923843"/>
            <a:ext cx="6531960" cy="2252989"/>
            <a:chOff x="615488" y="4419283"/>
            <a:chExt cx="6531960" cy="2252989"/>
          </a:xfrm>
        </p:grpSpPr>
        <p:grpSp>
          <p:nvGrpSpPr>
            <p:cNvPr id="3" name="그룹 2"/>
            <p:cNvGrpSpPr/>
            <p:nvPr/>
          </p:nvGrpSpPr>
          <p:grpSpPr>
            <a:xfrm>
              <a:off x="615488" y="4693255"/>
              <a:ext cx="6531960" cy="1979017"/>
              <a:chOff x="846805" y="4759831"/>
              <a:chExt cx="6092476" cy="1845865"/>
            </a:xfrm>
          </p:grpSpPr>
          <p:sp>
            <p:nvSpPr>
              <p:cNvPr id="322" name="직사각형 321"/>
              <p:cNvSpPr/>
              <p:nvPr/>
            </p:nvSpPr>
            <p:spPr>
              <a:xfrm>
                <a:off x="846805" y="4762635"/>
                <a:ext cx="6092476" cy="18318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>
                  <a:gradFill>
                    <a:gsLst>
                      <a:gs pos="2500">
                        <a:schemeClr val="tx1"/>
                      </a:gs>
                      <a:gs pos="22000">
                        <a:schemeClr val="tx1"/>
                      </a:gs>
                    </a:gsLst>
                    <a:lin ang="10800000" scaled="1"/>
                  </a:gradFill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323" name="TextBox 322"/>
              <p:cNvSpPr txBox="1"/>
              <p:nvPr/>
            </p:nvSpPr>
            <p:spPr>
              <a:xfrm>
                <a:off x="938331" y="5675483"/>
                <a:ext cx="1094209" cy="176938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spAutoFit/>
              </a:bodyPr>
              <a:lstStyle/>
              <a:p>
                <a:pPr algn="ctr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kern="1200" spc="0" dirty="0" smtClean="0">
                    <a:gradFill>
                      <a:gsLst>
                        <a:gs pos="9167">
                          <a:schemeClr val="tx1">
                            <a:lumMod val="85000"/>
                            <a:lumOff val="15000"/>
                          </a:schemeClr>
                        </a:gs>
                        <a:gs pos="18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0800000" scaled="1"/>
                    </a:gradFill>
                    <a:effectLst/>
                    <a:latin typeface="Rix모던고딕 EB" panose="02020603020101020101" pitchFamily="18" charset="-127"/>
                    <a:ea typeface="Rix모던고딕 EB" panose="02020603020101020101" pitchFamily="18" charset="-127"/>
                  </a:rPr>
                  <a:t>데이터 정제</a:t>
                </a:r>
              </a:p>
            </p:txBody>
          </p:sp>
          <p:grpSp>
            <p:nvGrpSpPr>
              <p:cNvPr id="324" name="그룹 323"/>
              <p:cNvGrpSpPr/>
              <p:nvPr/>
            </p:nvGrpSpPr>
            <p:grpSpPr>
              <a:xfrm>
                <a:off x="2452018" y="6027809"/>
                <a:ext cx="988033" cy="464710"/>
                <a:chOff x="1961586" y="6707928"/>
                <a:chExt cx="977480" cy="485007"/>
              </a:xfrm>
            </p:grpSpPr>
            <p:grpSp>
              <p:nvGrpSpPr>
                <p:cNvPr id="327" name="그룹 326"/>
                <p:cNvGrpSpPr/>
                <p:nvPr/>
              </p:nvGrpSpPr>
              <p:grpSpPr>
                <a:xfrm>
                  <a:off x="1961586" y="6710474"/>
                  <a:ext cx="450193" cy="216024"/>
                  <a:chOff x="2021193" y="5646254"/>
                  <a:chExt cx="468052" cy="216024"/>
                </a:xfrm>
              </p:grpSpPr>
              <p:sp>
                <p:nvSpPr>
                  <p:cNvPr id="337" name="모서리가 둥근 직사각형 336"/>
                  <p:cNvSpPr/>
                  <p:nvPr/>
                </p:nvSpPr>
                <p:spPr>
                  <a:xfrm>
                    <a:off x="2021193" y="5646254"/>
                    <a:ext cx="468052" cy="216024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endParaRPr>
                  </a:p>
                </p:txBody>
              </p:sp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2031907" y="5688925"/>
                    <a:ext cx="457338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9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모델</a:t>
                    </a:r>
                  </a:p>
                </p:txBody>
              </p:sp>
            </p:grpSp>
            <p:grpSp>
              <p:nvGrpSpPr>
                <p:cNvPr id="328" name="그룹 327"/>
                <p:cNvGrpSpPr/>
                <p:nvPr/>
              </p:nvGrpSpPr>
              <p:grpSpPr>
                <a:xfrm>
                  <a:off x="2488873" y="6707928"/>
                  <a:ext cx="450193" cy="216024"/>
                  <a:chOff x="2608512" y="5608122"/>
                  <a:chExt cx="468052" cy="216024"/>
                </a:xfrm>
              </p:grpSpPr>
              <p:sp>
                <p:nvSpPr>
                  <p:cNvPr id="335" name="모서리가 둥근 직사각형 334"/>
                  <p:cNvSpPr/>
                  <p:nvPr/>
                </p:nvSpPr>
                <p:spPr>
                  <a:xfrm>
                    <a:off x="2608512" y="5608122"/>
                    <a:ext cx="468052" cy="216024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endParaRPr>
                  </a:p>
                </p:txBody>
              </p:sp>
              <p:sp>
                <p:nvSpPr>
                  <p:cNvPr id="336" name="TextBox 335"/>
                  <p:cNvSpPr txBox="1"/>
                  <p:nvPr/>
                </p:nvSpPr>
                <p:spPr>
                  <a:xfrm>
                    <a:off x="2619226" y="5650793"/>
                    <a:ext cx="457338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9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업무규칙</a:t>
                    </a:r>
                  </a:p>
                </p:txBody>
              </p:sp>
            </p:grpSp>
            <p:grpSp>
              <p:nvGrpSpPr>
                <p:cNvPr id="329" name="그룹 328"/>
                <p:cNvGrpSpPr/>
                <p:nvPr/>
              </p:nvGrpSpPr>
              <p:grpSpPr>
                <a:xfrm>
                  <a:off x="1961586" y="6975518"/>
                  <a:ext cx="450193" cy="216024"/>
                  <a:chOff x="1997573" y="5911298"/>
                  <a:chExt cx="468052" cy="216024"/>
                </a:xfrm>
              </p:grpSpPr>
              <p:sp>
                <p:nvSpPr>
                  <p:cNvPr id="333" name="모서리가 둥근 직사각형 332"/>
                  <p:cNvSpPr/>
                  <p:nvPr/>
                </p:nvSpPr>
                <p:spPr>
                  <a:xfrm>
                    <a:off x="1997573" y="5911298"/>
                    <a:ext cx="468052" cy="216024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endParaRPr>
                  </a:p>
                </p:txBody>
              </p:sp>
              <p:sp>
                <p:nvSpPr>
                  <p:cNvPr id="334" name="TextBox 333"/>
                  <p:cNvSpPr txBox="1"/>
                  <p:nvPr/>
                </p:nvSpPr>
                <p:spPr>
                  <a:xfrm>
                    <a:off x="2008287" y="5953969"/>
                    <a:ext cx="457338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9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도메인</a:t>
                    </a:r>
                  </a:p>
                </p:txBody>
              </p:sp>
            </p:grpSp>
            <p:grpSp>
              <p:nvGrpSpPr>
                <p:cNvPr id="330" name="그룹 329"/>
                <p:cNvGrpSpPr/>
                <p:nvPr/>
              </p:nvGrpSpPr>
              <p:grpSpPr>
                <a:xfrm>
                  <a:off x="2488873" y="6976911"/>
                  <a:ext cx="450193" cy="216024"/>
                  <a:chOff x="2603943" y="5960318"/>
                  <a:chExt cx="468052" cy="216024"/>
                </a:xfrm>
              </p:grpSpPr>
              <p:sp>
                <p:nvSpPr>
                  <p:cNvPr id="331" name="모서리가 둥근 직사각형 330"/>
                  <p:cNvSpPr/>
                  <p:nvPr/>
                </p:nvSpPr>
                <p:spPr>
                  <a:xfrm>
                    <a:off x="2603943" y="5960318"/>
                    <a:ext cx="468052" cy="216024"/>
                  </a:xfrm>
                  <a:prstGeom prst="round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1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endParaRPr>
                  </a:p>
                </p:txBody>
              </p:sp>
              <p:sp>
                <p:nvSpPr>
                  <p:cNvPr id="332" name="TextBox 331"/>
                  <p:cNvSpPr txBox="1"/>
                  <p:nvPr/>
                </p:nvSpPr>
                <p:spPr>
                  <a:xfrm>
                    <a:off x="2614657" y="6002989"/>
                    <a:ext cx="457338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ko-KR" altLang="en-US" sz="900" dirty="0">
                        <a:gradFill>
                          <a:gsLst>
                            <a:gs pos="97083">
                              <a:schemeClr val="bg1"/>
                            </a:gs>
                            <a:gs pos="87083">
                              <a:schemeClr val="bg1"/>
                            </a:gs>
                          </a:gsLst>
                          <a:lin ang="5400000" scaled="0"/>
                        </a:gra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코드</a:t>
                    </a:r>
                  </a:p>
                </p:txBody>
              </p:sp>
            </p:grpSp>
          </p:grpSp>
          <p:sp>
            <p:nvSpPr>
              <p:cNvPr id="339" name="TextBox 338"/>
              <p:cNvSpPr txBox="1"/>
              <p:nvPr/>
            </p:nvSpPr>
            <p:spPr>
              <a:xfrm>
                <a:off x="5566093" y="5662098"/>
                <a:ext cx="1179059" cy="147448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gradFill>
                      <a:gsLst>
                        <a:gs pos="87083">
                          <a:srgbClr val="22518A"/>
                        </a:gs>
                        <a:gs pos="74000">
                          <a:srgbClr val="22518A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데이터 정제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3955526" y="5631618"/>
                <a:ext cx="1179059" cy="147448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gradFill>
                      <a:gsLst>
                        <a:gs pos="87083">
                          <a:srgbClr val="22518A"/>
                        </a:gs>
                        <a:gs pos="74000">
                          <a:srgbClr val="22518A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정제 방안 구축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2386263" y="5642189"/>
                <a:ext cx="1179059" cy="147448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gradFill>
                      <a:gsLst>
                        <a:gs pos="87083">
                          <a:srgbClr val="22518A"/>
                        </a:gs>
                        <a:gs pos="74000">
                          <a:srgbClr val="22518A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정제 대상 수집</a:t>
                </a:r>
              </a:p>
            </p:txBody>
          </p:sp>
          <p:grpSp>
            <p:nvGrpSpPr>
              <p:cNvPr id="342" name="그룹 341"/>
              <p:cNvGrpSpPr/>
              <p:nvPr/>
            </p:nvGrpSpPr>
            <p:grpSpPr>
              <a:xfrm>
                <a:off x="4144767" y="5926878"/>
                <a:ext cx="791321" cy="151789"/>
                <a:chOff x="3782623" y="5608813"/>
                <a:chExt cx="813927" cy="158418"/>
              </a:xfrm>
            </p:grpSpPr>
            <p:sp>
              <p:nvSpPr>
                <p:cNvPr id="343" name="직사각형 342"/>
                <p:cNvSpPr/>
                <p:nvPr/>
              </p:nvSpPr>
              <p:spPr>
                <a:xfrm>
                  <a:off x="3782623" y="5608813"/>
                  <a:ext cx="737989" cy="158418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blurRad="25400" dist="127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  <p:sp>
              <p:nvSpPr>
                <p:cNvPr id="344" name="TextBox 343"/>
                <p:cNvSpPr txBox="1"/>
                <p:nvPr/>
              </p:nvSpPr>
              <p:spPr>
                <a:xfrm>
                  <a:off x="3784762" y="5621927"/>
                  <a:ext cx="81178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데이터 값 분석</a:t>
                  </a:r>
                </a:p>
              </p:txBody>
            </p:sp>
          </p:grpSp>
          <p:grpSp>
            <p:nvGrpSpPr>
              <p:cNvPr id="345" name="그룹 344"/>
              <p:cNvGrpSpPr/>
              <p:nvPr/>
            </p:nvGrpSpPr>
            <p:grpSpPr>
              <a:xfrm>
                <a:off x="4144767" y="6168359"/>
                <a:ext cx="791321" cy="151789"/>
                <a:chOff x="3782623" y="5836978"/>
                <a:chExt cx="813927" cy="158418"/>
              </a:xfrm>
            </p:grpSpPr>
            <p:sp>
              <p:nvSpPr>
                <p:cNvPr id="346" name="직사각형 345"/>
                <p:cNvSpPr/>
                <p:nvPr/>
              </p:nvSpPr>
              <p:spPr>
                <a:xfrm>
                  <a:off x="3782623" y="5836978"/>
                  <a:ext cx="737989" cy="158418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blurRad="25400" dist="127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  <p:sp>
              <p:nvSpPr>
                <p:cNvPr id="347" name="TextBox 346"/>
                <p:cNvSpPr txBox="1"/>
                <p:nvPr/>
              </p:nvSpPr>
              <p:spPr>
                <a:xfrm>
                  <a:off x="3784762" y="5850092"/>
                  <a:ext cx="81178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정제 </a:t>
                  </a:r>
                  <a:r>
                    <a:rPr lang="ko-KR" altLang="en-US" sz="800" dirty="0" err="1" smtClean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로직</a:t>
                  </a:r>
                  <a:r>
                    <a:rPr lang="ko-KR" altLang="en-US" sz="800" dirty="0" smtClean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 </a:t>
                  </a:r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수립</a:t>
                  </a:r>
                </a:p>
              </p:txBody>
            </p:sp>
          </p:grpSp>
          <p:grpSp>
            <p:nvGrpSpPr>
              <p:cNvPr id="348" name="그룹 347"/>
              <p:cNvGrpSpPr/>
              <p:nvPr/>
            </p:nvGrpSpPr>
            <p:grpSpPr>
              <a:xfrm>
                <a:off x="4144767" y="6409841"/>
                <a:ext cx="791321" cy="151789"/>
                <a:chOff x="3782623" y="6089932"/>
                <a:chExt cx="813927" cy="158418"/>
              </a:xfrm>
            </p:grpSpPr>
            <p:sp>
              <p:nvSpPr>
                <p:cNvPr id="349" name="직사각형 348"/>
                <p:cNvSpPr/>
                <p:nvPr/>
              </p:nvSpPr>
              <p:spPr>
                <a:xfrm>
                  <a:off x="3782623" y="6089932"/>
                  <a:ext cx="737989" cy="158418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blurRad="25400" dist="127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3784762" y="6103046"/>
                  <a:ext cx="81178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정제 모듈 개발</a:t>
                  </a:r>
                </a:p>
              </p:txBody>
            </p:sp>
          </p:grpSp>
          <p:grpSp>
            <p:nvGrpSpPr>
              <p:cNvPr id="351" name="그룹 350"/>
              <p:cNvGrpSpPr/>
              <p:nvPr/>
            </p:nvGrpSpPr>
            <p:grpSpPr>
              <a:xfrm>
                <a:off x="5806465" y="5926878"/>
                <a:ext cx="791321" cy="151789"/>
                <a:chOff x="5229200" y="5691714"/>
                <a:chExt cx="813927" cy="158418"/>
              </a:xfrm>
            </p:grpSpPr>
            <p:sp>
              <p:nvSpPr>
                <p:cNvPr id="352" name="직사각형 351"/>
                <p:cNvSpPr/>
                <p:nvPr/>
              </p:nvSpPr>
              <p:spPr>
                <a:xfrm>
                  <a:off x="5229200" y="5691714"/>
                  <a:ext cx="737989" cy="158418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blurRad="25400" dist="127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5231339" y="5704828"/>
                  <a:ext cx="81178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정제 작업 실행</a:t>
                  </a:r>
                </a:p>
              </p:txBody>
            </p:sp>
          </p:grpSp>
          <p:grpSp>
            <p:nvGrpSpPr>
              <p:cNvPr id="354" name="그룹 353"/>
              <p:cNvGrpSpPr/>
              <p:nvPr/>
            </p:nvGrpSpPr>
            <p:grpSpPr>
              <a:xfrm>
                <a:off x="5806465" y="6409841"/>
                <a:ext cx="791321" cy="151789"/>
                <a:chOff x="5221908" y="6017924"/>
                <a:chExt cx="813927" cy="158418"/>
              </a:xfrm>
            </p:grpSpPr>
            <p:sp>
              <p:nvSpPr>
                <p:cNvPr id="355" name="직사각형 354"/>
                <p:cNvSpPr/>
                <p:nvPr/>
              </p:nvSpPr>
              <p:spPr>
                <a:xfrm>
                  <a:off x="5221908" y="6017924"/>
                  <a:ext cx="737989" cy="158418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>
                  <a:outerShdw blurRad="25400" dist="127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  <p:sp>
              <p:nvSpPr>
                <p:cNvPr id="356" name="TextBox 355"/>
                <p:cNvSpPr txBox="1"/>
                <p:nvPr/>
              </p:nvSpPr>
              <p:spPr>
                <a:xfrm>
                  <a:off x="5224047" y="6031038"/>
                  <a:ext cx="811788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gradFill>
                        <a:gsLst>
                          <a:gs pos="97083">
                            <a:schemeClr val="bg1"/>
                          </a:gs>
                          <a:gs pos="87083">
                            <a:schemeClr val="bg1"/>
                          </a:gs>
                        </a:gsLst>
                        <a:lin ang="5400000" scaled="0"/>
                      </a:gra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정제 결과 확인</a:t>
                  </a:r>
                </a:p>
              </p:txBody>
            </p:sp>
          </p:grpSp>
          <p:cxnSp>
            <p:nvCxnSpPr>
              <p:cNvPr id="357" name="직선 화살표 연결선 356"/>
              <p:cNvCxnSpPr/>
              <p:nvPr/>
            </p:nvCxnSpPr>
            <p:spPr>
              <a:xfrm>
                <a:off x="2205703" y="5816015"/>
                <a:ext cx="1610187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화살표 연결선 357"/>
              <p:cNvCxnSpPr/>
              <p:nvPr/>
            </p:nvCxnSpPr>
            <p:spPr>
              <a:xfrm>
                <a:off x="3844342" y="5816015"/>
                <a:ext cx="138541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화살표 연결선 358"/>
              <p:cNvCxnSpPr>
                <a:stCxn id="352" idx="2"/>
                <a:endCxn id="355" idx="0"/>
              </p:cNvCxnSpPr>
              <p:nvPr/>
            </p:nvCxnSpPr>
            <p:spPr>
              <a:xfrm>
                <a:off x="6165211" y="6078667"/>
                <a:ext cx="0" cy="331174"/>
              </a:xfrm>
              <a:prstGeom prst="straightConnector1">
                <a:avLst/>
              </a:prstGeom>
              <a:ln w="12700" cap="sq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/>
              <p:cNvCxnSpPr/>
              <p:nvPr/>
            </p:nvCxnSpPr>
            <p:spPr>
              <a:xfrm>
                <a:off x="875549" y="6598537"/>
                <a:ext cx="6062349" cy="715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1" name="그룹 360"/>
              <p:cNvGrpSpPr/>
              <p:nvPr/>
            </p:nvGrpSpPr>
            <p:grpSpPr>
              <a:xfrm>
                <a:off x="6484040" y="6049563"/>
                <a:ext cx="402408" cy="419479"/>
                <a:chOff x="5809629" y="6781800"/>
                <a:chExt cx="419983" cy="437800"/>
              </a:xfrm>
            </p:grpSpPr>
            <p:pic>
              <p:nvPicPr>
                <p:cNvPr id="362" name="Picture 4781" descr="화살표 회전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5809629" y="6781800"/>
                  <a:ext cx="419982" cy="437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63" name="TextBox 362"/>
                <p:cNvSpPr txBox="1"/>
                <p:nvPr/>
              </p:nvSpPr>
              <p:spPr>
                <a:xfrm>
                  <a:off x="5870616" y="6866225"/>
                  <a:ext cx="35899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72000" bIns="0" rtlCol="0">
                  <a:spAutoFit/>
                </a:bodyPr>
                <a:lstStyle/>
                <a:p>
                  <a: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dirty="0" smtClean="0">
                      <a:gradFill>
                        <a:gsLst>
                          <a:gs pos="4583">
                            <a:schemeClr val="tx1">
                              <a:lumMod val="50000"/>
                              <a:lumOff val="50000"/>
                            </a:schemeClr>
                          </a:gs>
                          <a:gs pos="9167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10800000" scaled="1"/>
                      </a:gra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반복</a:t>
                  </a:r>
                  <a:endParaRPr lang="en-US" altLang="ko-KR" sz="800" dirty="0" smtClean="0">
                    <a:gradFill>
                      <a:gsLst>
                        <a:gs pos="4583">
                          <a:schemeClr val="tx1">
                            <a:lumMod val="50000"/>
                            <a:lumOff val="50000"/>
                          </a:schemeClr>
                        </a:gs>
                        <a:gs pos="9167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10800000" scaled="1"/>
                    </a:gradFill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  <a:p>
                  <a: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800" dirty="0" smtClean="0">
                      <a:gradFill>
                        <a:gsLst>
                          <a:gs pos="4583">
                            <a:schemeClr val="tx1">
                              <a:lumMod val="50000"/>
                              <a:lumOff val="50000"/>
                            </a:schemeClr>
                          </a:gs>
                          <a:gs pos="9167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10800000" scaled="1"/>
                      </a:gra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수행</a:t>
                  </a:r>
                  <a:endParaRPr kumimoji="1" lang="ko-KR" altLang="en-US" sz="800" kern="1200" spc="0" dirty="0" smtClean="0">
                    <a:gradFill>
                      <a:gsLst>
                        <a:gs pos="4583">
                          <a:schemeClr val="tx1">
                            <a:lumMod val="50000"/>
                            <a:lumOff val="50000"/>
                          </a:schemeClr>
                        </a:gs>
                        <a:gs pos="9167">
                          <a:schemeClr val="tx1">
                            <a:lumMod val="50000"/>
                            <a:lumOff val="50000"/>
                          </a:schemeClr>
                        </a:gs>
                      </a:gsLst>
                      <a:lin ang="10800000" scaled="1"/>
                    </a:gradFill>
                    <a:effectLst/>
                    <a:latin typeface="Rix모던고딕 EB" panose="02020603020101020101" pitchFamily="18" charset="-127"/>
                    <a:ea typeface="Rix모던고딕 EB" panose="02020603020101020101" pitchFamily="18" charset="-127"/>
                  </a:endParaRPr>
                </a:p>
              </p:txBody>
            </p:sp>
          </p:grpSp>
          <p:cxnSp>
            <p:nvCxnSpPr>
              <p:cNvPr id="364" name="직선 연결선 363"/>
              <p:cNvCxnSpPr/>
              <p:nvPr/>
            </p:nvCxnSpPr>
            <p:spPr>
              <a:xfrm>
                <a:off x="2141817" y="4831839"/>
                <a:ext cx="0" cy="17085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/>
              <p:cNvCxnSpPr/>
              <p:nvPr/>
            </p:nvCxnSpPr>
            <p:spPr>
              <a:xfrm>
                <a:off x="872595" y="4759831"/>
                <a:ext cx="6062349" cy="7159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화살표 연결선 370"/>
              <p:cNvCxnSpPr/>
              <p:nvPr/>
            </p:nvCxnSpPr>
            <p:spPr>
              <a:xfrm>
                <a:off x="5229755" y="5816015"/>
                <a:ext cx="1610187" cy="0"/>
              </a:xfrm>
              <a:prstGeom prst="straightConnector1">
                <a:avLst/>
              </a:prstGeom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2" name="순서도: 자기 디스크 371"/>
              <p:cNvSpPr/>
              <p:nvPr/>
            </p:nvSpPr>
            <p:spPr>
              <a:xfrm>
                <a:off x="4052348" y="4829683"/>
                <a:ext cx="954835" cy="590924"/>
              </a:xfrm>
              <a:prstGeom prst="flowChartMagneticDisk">
                <a:avLst/>
              </a:prstGeom>
              <a:gradFill flip="none" rotWithShape="1">
                <a:gsLst>
                  <a:gs pos="0">
                    <a:schemeClr val="tx2">
                      <a:lumMod val="60000"/>
                      <a:lumOff val="40000"/>
                      <a:shade val="30000"/>
                      <a:satMod val="115000"/>
                    </a:schemeClr>
                  </a:gs>
                  <a:gs pos="61000">
                    <a:schemeClr val="tx2">
                      <a:lumMod val="60000"/>
                      <a:lumOff val="40000"/>
                      <a:shade val="67500"/>
                      <a:satMod val="115000"/>
                    </a:schemeClr>
                  </a:gs>
                  <a:gs pos="80000">
                    <a:schemeClr val="tx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solidFill>
                  <a:schemeClr val="accent1">
                    <a:lumMod val="75000"/>
                  </a:schemeClr>
                </a:solidFill>
              </a:ln>
              <a:effectLst>
                <a:outerShdw blurRad="25400" dist="12700" dir="5400000" algn="t" rotWithShape="0">
                  <a:prstClr val="black">
                    <a:alpha val="3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  <p:sp>
            <p:nvSpPr>
              <p:cNvPr id="373" name="TextBox 372"/>
              <p:cNvSpPr txBox="1"/>
              <p:nvPr/>
            </p:nvSpPr>
            <p:spPr>
              <a:xfrm>
                <a:off x="4058638" y="5062284"/>
                <a:ext cx="948545" cy="264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900" dirty="0">
                    <a:gradFill>
                      <a:gsLst>
                        <a:gs pos="97083">
                          <a:schemeClr val="bg1"/>
                        </a:gs>
                        <a:gs pos="87083">
                          <a:schemeClr val="bg1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Meta</a:t>
                </a:r>
              </a:p>
              <a:p>
                <a:pPr algn="ctr" rtl="0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900" dirty="0">
                    <a:gradFill>
                      <a:gsLst>
                        <a:gs pos="97083">
                          <a:schemeClr val="bg1"/>
                        </a:gs>
                        <a:gs pos="87083">
                          <a:schemeClr val="bg1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Repository</a:t>
                </a:r>
                <a:endParaRPr lang="ko-KR" altLang="en-US" sz="900" dirty="0">
                  <a:gradFill>
                    <a:gsLst>
                      <a:gs pos="97083">
                        <a:schemeClr val="bg1"/>
                      </a:gs>
                      <a:gs pos="87083">
                        <a:schemeClr val="bg1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74" name="원호 373"/>
              <p:cNvSpPr/>
              <p:nvPr/>
            </p:nvSpPr>
            <p:spPr>
              <a:xfrm rot="10517770">
                <a:off x="3875434" y="5030071"/>
                <a:ext cx="807593" cy="703551"/>
              </a:xfrm>
              <a:prstGeom prst="arc">
                <a:avLst>
                  <a:gd name="adj1" fmla="val 18260278"/>
                  <a:gd name="adj2" fmla="val 4445670"/>
                </a:avLst>
              </a:prstGeom>
              <a:ln w="12700" cap="sq"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Rix모던고딕 EB" panose="02020603020101020101" pitchFamily="18" charset="-127"/>
                  <a:ea typeface="Rix모던고딕 EB" panose="02020603020101020101" pitchFamily="18" charset="-127"/>
                </a:endParaRPr>
              </a:p>
            </p:txBody>
          </p:sp>
        </p:grpSp>
        <p:grpSp>
          <p:nvGrpSpPr>
            <p:cNvPr id="425" name="그룹 424"/>
            <p:cNvGrpSpPr/>
            <p:nvPr/>
          </p:nvGrpSpPr>
          <p:grpSpPr>
            <a:xfrm>
              <a:off x="672928" y="4419283"/>
              <a:ext cx="2423784" cy="169277"/>
              <a:chOff x="815387" y="3234180"/>
              <a:chExt cx="2423784" cy="169277"/>
            </a:xfrm>
          </p:grpSpPr>
          <p:grpSp>
            <p:nvGrpSpPr>
              <p:cNvPr id="426" name="Group 470"/>
              <p:cNvGrpSpPr>
                <a:grpSpLocks/>
              </p:cNvGrpSpPr>
              <p:nvPr/>
            </p:nvGrpSpPr>
            <p:grpSpPr bwMode="auto">
              <a:xfrm>
                <a:off x="815387" y="3272756"/>
                <a:ext cx="185738" cy="93662"/>
                <a:chOff x="169" y="1914"/>
                <a:chExt cx="121" cy="61"/>
              </a:xfrm>
            </p:grpSpPr>
            <p:sp>
              <p:nvSpPr>
                <p:cNvPr id="428" name="Line 471"/>
                <p:cNvSpPr>
                  <a:spLocks noChangeShapeType="1"/>
                </p:cNvSpPr>
                <p:nvPr/>
              </p:nvSpPr>
              <p:spPr bwMode="auto">
                <a:xfrm>
                  <a:off x="176" y="1944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rgbClr val="C0C0C0"/>
                  </a:solidFill>
                  <a:prstDash val="sysDot"/>
                  <a:round/>
                  <a:headEnd/>
                  <a:tailEnd type="oval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ko-KR" altLang="en-US"/>
                </a:p>
              </p:txBody>
            </p:sp>
            <p:sp>
              <p:nvSpPr>
                <p:cNvPr id="429" name="Oval 472"/>
                <p:cNvSpPr>
                  <a:spLocks noChangeArrowheads="1"/>
                </p:cNvSpPr>
                <p:nvPr/>
              </p:nvSpPr>
              <p:spPr bwMode="auto">
                <a:xfrm>
                  <a:off x="169" y="1914"/>
                  <a:ext cx="62" cy="61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rgbClr val="969696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fontAlgn="base" latinLnBrk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427" name="Text Box 821"/>
              <p:cNvSpPr txBox="1">
                <a:spLocks noChangeArrowheads="1"/>
              </p:cNvSpPr>
              <p:nvPr/>
            </p:nvSpPr>
            <p:spPr bwMode="auto">
              <a:xfrm>
                <a:off x="1083132" y="3234180"/>
                <a:ext cx="2156039" cy="169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100" dirty="0" smtClean="0">
                    <a:latin typeface="나눔고딕 ExtraBold" pitchFamily="50" charset="-127"/>
                    <a:ea typeface="나눔고딕 ExtraBold" pitchFamily="50" charset="-127"/>
                  </a:rPr>
                  <a:t>데이터베이스 데이터 정제 구축 절차</a:t>
                </a:r>
                <a:endParaRPr kumimoji="1" lang="ko-KR" altLang="en-US" sz="1100" dirty="0"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grpSp>
        <p:nvGrpSpPr>
          <p:cNvPr id="430" name="그룹 429"/>
          <p:cNvGrpSpPr/>
          <p:nvPr/>
        </p:nvGrpSpPr>
        <p:grpSpPr>
          <a:xfrm>
            <a:off x="672928" y="4441585"/>
            <a:ext cx="1718463" cy="169277"/>
            <a:chOff x="815387" y="3234180"/>
            <a:chExt cx="1718463" cy="169277"/>
          </a:xfrm>
        </p:grpSpPr>
        <p:grpSp>
          <p:nvGrpSpPr>
            <p:cNvPr id="431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433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434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432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1450718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데이터 암호화 저장 방안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435" name="Rectangle 95"/>
          <p:cNvSpPr txBox="1">
            <a:spLocks noChangeArrowheads="1"/>
          </p:cNvSpPr>
          <p:nvPr/>
        </p:nvSpPr>
        <p:spPr>
          <a:xfrm>
            <a:off x="1451680" y="452844"/>
            <a:ext cx="5602424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r" defTabSz="1647633" fontAlgn="base" latinLnBrk="0">
              <a:spcBef>
                <a:spcPct val="0"/>
              </a:spcBef>
              <a:spcAft>
                <a:spcPct val="0"/>
              </a:spcAft>
              <a:buNone/>
              <a:defRPr sz="1000" spc="-5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III. </a:t>
            </a:r>
            <a:r>
              <a:rPr lang="ko-KR" altLang="en-US" dirty="0" smtClean="0"/>
              <a:t>기술 및 기능 </a:t>
            </a:r>
            <a:r>
              <a:rPr lang="en-US" altLang="ko-KR" dirty="0" smtClean="0"/>
              <a:t>&gt; </a:t>
            </a:r>
            <a:r>
              <a:rPr lang="en-US" altLang="ko-KR" dirty="0" smtClean="0"/>
              <a:t>4. </a:t>
            </a:r>
            <a:r>
              <a:rPr lang="ko-KR" altLang="en-US" dirty="0" smtClean="0"/>
              <a:t>데이터 요구사항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의약품 일련번호 정보관리시스템 </a:t>
            </a:r>
            <a:r>
              <a:rPr lang="ko-KR" altLang="en-US" dirty="0" err="1" smtClean="0"/>
              <a:t>구춝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0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95"/>
          <p:cNvSpPr txBox="1">
            <a:spLocks noChangeArrowheads="1"/>
          </p:cNvSpPr>
          <p:nvPr/>
        </p:nvSpPr>
        <p:spPr>
          <a:xfrm>
            <a:off x="697417" y="607842"/>
            <a:ext cx="6128951" cy="3000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647633" fontAlgn="base" latinLnBrk="0">
              <a:lnSpc>
                <a:spcPct val="130000"/>
              </a:lnSpc>
              <a:spcAft>
                <a:spcPct val="0"/>
              </a:spcAft>
            </a:pPr>
            <a:r>
              <a:rPr lang="en-US" altLang="ko-KR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7) </a:t>
            </a:r>
            <a:r>
              <a:rPr lang="ko-KR" altLang="en-US" sz="1500" dirty="0" smtClean="0">
                <a:solidFill>
                  <a:sysClr val="windowText" lastClr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테스트 요구 충족방안</a:t>
            </a:r>
            <a:endParaRPr lang="en-US" altLang="ko-KR" sz="1500" dirty="0">
              <a:solidFill>
                <a:sysClr val="windowText" lastClr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67" name="Group 319"/>
          <p:cNvGrpSpPr>
            <a:grpSpLocks/>
          </p:cNvGrpSpPr>
          <p:nvPr/>
        </p:nvGrpSpPr>
        <p:grpSpPr bwMode="auto">
          <a:xfrm>
            <a:off x="644566" y="1649362"/>
            <a:ext cx="6484375" cy="304362"/>
            <a:chOff x="210" y="1526"/>
            <a:chExt cx="3775" cy="188"/>
          </a:xfrm>
        </p:grpSpPr>
        <p:pic>
          <p:nvPicPr>
            <p:cNvPr id="91" name="Picture 320" descr="중간바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10" y="1526"/>
              <a:ext cx="377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 Box 321"/>
            <p:cNvSpPr txBox="1">
              <a:spLocks noChangeArrowheads="1"/>
            </p:cNvSpPr>
            <p:nvPr/>
          </p:nvSpPr>
          <p:spPr bwMode="gray">
            <a:xfrm>
              <a:off x="406" y="1575"/>
              <a:ext cx="223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smtClean="0">
                  <a:latin typeface="나눔고딕 ExtraBold" pitchFamily="50" charset="-127"/>
                  <a:ea typeface="나눔고딕 ExtraBold" pitchFamily="50" charset="-127"/>
                </a:rPr>
                <a:t>Point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77" name="Text Box 321"/>
            <p:cNvSpPr txBox="1">
              <a:spLocks noChangeArrowheads="1"/>
            </p:cNvSpPr>
            <p:nvPr/>
          </p:nvSpPr>
          <p:spPr bwMode="gray">
            <a:xfrm>
              <a:off x="774" y="1575"/>
              <a:ext cx="806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indent="0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200" dirty="0" smtClean="0">
                  <a:latin typeface="나눔고딕 ExtraBold" pitchFamily="50" charset="-127"/>
                  <a:ea typeface="나눔고딕 ExtraBold" pitchFamily="50" charset="-127"/>
                </a:rPr>
                <a:t>기능테스트 지원 방안</a:t>
              </a:r>
              <a:endParaRPr kumimoji="1"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3733" y="910670"/>
            <a:ext cx="6505208" cy="564309"/>
            <a:chOff x="699642" y="910670"/>
            <a:chExt cx="6505208" cy="564309"/>
          </a:xfrm>
        </p:grpSpPr>
        <p:grpSp>
          <p:nvGrpSpPr>
            <p:cNvPr id="5" name="그룹 4"/>
            <p:cNvGrpSpPr/>
            <p:nvPr/>
          </p:nvGrpSpPr>
          <p:grpSpPr>
            <a:xfrm>
              <a:off x="3838680" y="943637"/>
              <a:ext cx="2977528" cy="494006"/>
              <a:chOff x="3951592" y="896012"/>
              <a:chExt cx="2977528" cy="494006"/>
            </a:xfrm>
          </p:grpSpPr>
          <p:sp>
            <p:nvSpPr>
              <p:cNvPr id="83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3951592" y="896012"/>
                <a:ext cx="977054" cy="49400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4984298" y="896582"/>
                <a:ext cx="1944822" cy="486924"/>
                <a:chOff x="-6308911" y="2356258"/>
                <a:chExt cx="13248191" cy="408508"/>
              </a:xfrm>
            </p:grpSpPr>
            <p:cxnSp>
              <p:nvCxnSpPr>
                <p:cNvPr id="89" name="직선 연결선 88"/>
                <p:cNvCxnSpPr/>
                <p:nvPr/>
              </p:nvCxnSpPr>
              <p:spPr>
                <a:xfrm>
                  <a:off x="-6308911" y="2356258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-6308911" y="2764766"/>
                  <a:ext cx="1324819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Rectangle 95"/>
              <p:cNvSpPr txBox="1">
                <a:spLocks noChangeArrowheads="1"/>
              </p:cNvSpPr>
              <p:nvPr/>
            </p:nvSpPr>
            <p:spPr>
              <a:xfrm>
                <a:off x="4212792" y="980869"/>
                <a:ext cx="737548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dirty="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특장점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88" name="Picture 3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991" y="988032"/>
                <a:ext cx="324428" cy="313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4" name="그룹 73"/>
            <p:cNvGrpSpPr/>
            <p:nvPr/>
          </p:nvGrpSpPr>
          <p:grpSpPr>
            <a:xfrm>
              <a:off x="699642" y="927175"/>
              <a:ext cx="3000690" cy="547804"/>
              <a:chOff x="812554" y="2113428"/>
              <a:chExt cx="3000690" cy="547804"/>
            </a:xfrm>
          </p:grpSpPr>
          <p:sp>
            <p:nvSpPr>
              <p:cNvPr id="75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129890"/>
                <a:ext cx="956690" cy="322092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583078" y="2200784"/>
                <a:ext cx="915635" cy="138499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marL="90488" indent="-90488" latinLnBrk="0">
                  <a:buClr>
                    <a:srgbClr val="4D4D4D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4. </a:t>
                </a:r>
                <a:r>
                  <a:rPr lang="ko-KR" altLang="en-US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기능 요구사항</a:t>
                </a:r>
                <a:endParaRPr lang="ko-KR" altLang="en-US" sz="9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1508760" y="2130460"/>
                <a:ext cx="2304484" cy="486924"/>
                <a:chOff x="1781788" y="2356258"/>
                <a:chExt cx="3042441" cy="408508"/>
              </a:xfrm>
            </p:grpSpPr>
            <p:cxnSp>
              <p:nvCxnSpPr>
                <p:cNvPr id="80" name="직선 연결선 79"/>
                <p:cNvCxnSpPr/>
                <p:nvPr/>
              </p:nvCxnSpPr>
              <p:spPr>
                <a:xfrm>
                  <a:off x="1781788" y="2356258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>
                  <a:off x="1781788" y="2764766"/>
                  <a:ext cx="3042441" cy="0"/>
                </a:xfrm>
                <a:prstGeom prst="line">
                  <a:avLst/>
                </a:prstGeom>
                <a:ln w="19050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Rectangle 95"/>
              <p:cNvSpPr txBox="1">
                <a:spLocks noChangeArrowheads="1"/>
              </p:cNvSpPr>
              <p:nvPr/>
            </p:nvSpPr>
            <p:spPr>
              <a:xfrm>
                <a:off x="1115389" y="2113428"/>
                <a:ext cx="570764" cy="338554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en-US" altLang="ko-KR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RFP</a:t>
                </a:r>
              </a:p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평가항목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  <p:pic>
            <p:nvPicPr>
              <p:cNvPr id="79" name="Picture 3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795" y="2143496"/>
                <a:ext cx="312739" cy="299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4" name="모서리가 둥근 직사각형 71"/>
              <p:cNvSpPr>
                <a:spLocks noChangeArrowheads="1"/>
              </p:cNvSpPr>
              <p:nvPr/>
            </p:nvSpPr>
            <p:spPr bwMode="auto">
              <a:xfrm flipH="1">
                <a:off x="812554" y="2473596"/>
                <a:ext cx="956690" cy="187636"/>
              </a:xfrm>
              <a:prstGeom prst="roundRect">
                <a:avLst>
                  <a:gd name="adj" fmla="val 10783"/>
                </a:avLst>
              </a:prstGeom>
              <a:solidFill>
                <a:srgbClr val="DDDDDD"/>
              </a:solidFill>
              <a:ln>
                <a:noFill/>
              </a:ln>
              <a:effectLst/>
              <a:extLst/>
            </p:spPr>
            <p:txBody>
              <a:bodyPr anchor="ctr"/>
              <a:lstStyle>
                <a:lvl1pPr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>
                  <a:solidFill>
                    <a:srgbClr val="000000"/>
                  </a:solidFill>
                </a:endParaRPr>
              </a:p>
            </p:txBody>
          </p:sp>
          <p:sp>
            <p:nvSpPr>
              <p:cNvPr id="175" name="Rectangle 95"/>
              <p:cNvSpPr txBox="1">
                <a:spLocks noChangeArrowheads="1"/>
              </p:cNvSpPr>
              <p:nvPr/>
            </p:nvSpPr>
            <p:spPr>
              <a:xfrm>
                <a:off x="893950" y="2480134"/>
                <a:ext cx="792203" cy="1692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647633" fontAlgn="base" latinLnBrk="0">
                  <a:spcAft>
                    <a:spcPct val="0"/>
                  </a:spcAft>
                </a:pPr>
                <a:r>
                  <a:rPr lang="ko-KR" altLang="en-US" sz="1100" smtClean="0">
                    <a:solidFill>
                      <a:sysClr val="windowText" lastClr="0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rPr>
                  <a:t>제안서 위치</a:t>
                </a:r>
                <a:endParaRPr lang="en-US" altLang="ko-KR" sz="1100" dirty="0" smtClean="0">
                  <a:solidFill>
                    <a:sysClr val="windowText" lastClr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endParaRPr>
              </a:p>
            </p:txBody>
          </p:sp>
        </p:grpSp>
        <p:sp>
          <p:nvSpPr>
            <p:cNvPr id="173" name="직사각형 172"/>
            <p:cNvSpPr/>
            <p:nvPr/>
          </p:nvSpPr>
          <p:spPr>
            <a:xfrm>
              <a:off x="4912039" y="910670"/>
              <a:ext cx="2292811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연계업체의 수집데이터는 중요함으로 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ASP 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업체를 통한 테스트 </a:t>
              </a:r>
              <a:r>
                <a:rPr lang="en-US" altLang="ko-KR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Case </a:t>
              </a: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별 정합성 검증</a:t>
              </a:r>
              <a:endParaRPr lang="en-US" altLang="ko-KR" sz="90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90488" indent="-90488" latinLnBrk="0"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최적의 전환 및 운영 환경구성으로 안정적인 시스템 전환</a:t>
              </a:r>
              <a:endParaRPr lang="ko-KR" altLang="en-US" sz="90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30943" y="1287343"/>
              <a:ext cx="1860516" cy="175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>
                  <a:solidFill>
                    <a:sysClr val="windowText" lastClr="000000"/>
                  </a:solidFill>
                </a:rPr>
                <a:t>III - ??</a:t>
              </a:r>
              <a:endParaRPr lang="ko-KR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736868" y="957299"/>
              <a:ext cx="520811" cy="264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ysClr val="windowText" lastClr="000000"/>
                  </a:solidFill>
                </a:rPr>
                <a:t>기술 및 기능</a:t>
              </a:r>
              <a:endParaRPr lang="ko-KR" altLang="en-US" sz="6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672928" y="2047124"/>
            <a:ext cx="2290735" cy="169277"/>
            <a:chOff x="815387" y="3234180"/>
            <a:chExt cx="2290735" cy="169277"/>
          </a:xfrm>
        </p:grpSpPr>
        <p:grpSp>
          <p:nvGrpSpPr>
            <p:cNvPr id="179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181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82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180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2022990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연계업체와 연계 구성 테스트 방안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592661" y="2314749"/>
            <a:ext cx="6552388" cy="2598892"/>
            <a:chOff x="837901" y="4014490"/>
            <a:chExt cx="6111531" cy="2448272"/>
          </a:xfrm>
        </p:grpSpPr>
        <p:sp>
          <p:nvSpPr>
            <p:cNvPr id="168" name="직사각형 167"/>
            <p:cNvSpPr/>
            <p:nvPr/>
          </p:nvSpPr>
          <p:spPr>
            <a:xfrm>
              <a:off x="837901" y="4014490"/>
              <a:ext cx="6111531" cy="2448272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AutoShape 1151"/>
            <p:cNvSpPr>
              <a:spLocks noChangeArrowheads="1"/>
            </p:cNvSpPr>
            <p:nvPr/>
          </p:nvSpPr>
          <p:spPr bwMode="auto">
            <a:xfrm>
              <a:off x="1008261" y="5199575"/>
              <a:ext cx="1976901" cy="1119171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90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AutoShape 1155"/>
            <p:cNvSpPr>
              <a:spLocks noChangeArrowheads="1"/>
            </p:cNvSpPr>
            <p:nvPr/>
          </p:nvSpPr>
          <p:spPr bwMode="auto">
            <a:xfrm>
              <a:off x="1008339" y="5199575"/>
              <a:ext cx="1976901" cy="202862"/>
            </a:xfrm>
            <a:prstGeom prst="rect">
              <a:avLst/>
            </a:prstGeom>
            <a:gradFill flip="none" rotWithShape="1">
              <a:gsLst>
                <a:gs pos="0">
                  <a:srgbClr val="0096F2"/>
                </a:gs>
                <a:gs pos="100000">
                  <a:srgbClr val="93D3FB"/>
                </a:gs>
                <a:gs pos="85000">
                  <a:srgbClr val="69C3FA"/>
                </a:gs>
                <a:gs pos="29000">
                  <a:srgbClr val="59BCF9"/>
                </a:gs>
              </a:gsLst>
              <a:lin ang="16200000" scaled="1"/>
              <a:tileRect/>
            </a:gradFill>
            <a:ln w="6350" algn="ctr">
              <a:solidFill>
                <a:srgbClr val="3D92BD"/>
              </a:solidFill>
              <a:round/>
              <a:headEnd/>
              <a:tailEnd/>
            </a:ln>
            <a:effectLst>
              <a:innerShdw dist="12700" dir="5400000">
                <a:srgbClr val="3D92BD"/>
              </a:innerShdw>
            </a:effectLst>
            <a:extLst/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ASP </a:t>
              </a:r>
              <a:r>
                <a:rPr kumimoji="1" lang="ko-KR" altLang="en-US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업체</a:t>
              </a:r>
              <a:r>
                <a:rPr kumimoji="1" lang="en-US" altLang="ko-KR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kumimoji="1" lang="ko-KR" altLang="en-US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도매상</a:t>
              </a:r>
              <a:r>
                <a:rPr kumimoji="1" lang="en-US" altLang="ko-KR" sz="10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kumimoji="1" lang="ko-KR" altLang="en-US" sz="1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1" name="AutoShape 118"/>
            <p:cNvSpPr>
              <a:spLocks noChangeArrowheads="1"/>
            </p:cNvSpPr>
            <p:nvPr/>
          </p:nvSpPr>
          <p:spPr bwMode="auto">
            <a:xfrm>
              <a:off x="1041217" y="5529997"/>
              <a:ext cx="856655" cy="752439"/>
            </a:xfrm>
            <a:prstGeom prst="rect">
              <a:avLst/>
            </a:prstGeom>
            <a:solidFill>
              <a:schemeClr val="bg1"/>
            </a:solidFill>
            <a:ln w="6350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defTabSz="882650" latinLnBrk="0"/>
              <a:endParaRPr lang="ko-KR" altLang="en-US" sz="7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72" name="AutoShape 257"/>
            <p:cNvSpPr>
              <a:spLocks noChangeArrowheads="1"/>
            </p:cNvSpPr>
            <p:nvPr/>
          </p:nvSpPr>
          <p:spPr bwMode="auto">
            <a:xfrm>
              <a:off x="1041217" y="5507488"/>
              <a:ext cx="856655" cy="151465"/>
            </a:xfrm>
            <a:prstGeom prst="rect">
              <a:avLst/>
            </a:prstGeom>
            <a:gradFill flip="none" rotWithShape="1">
              <a:gsLst>
                <a:gs pos="0">
                  <a:srgbClr val="DDDDDD"/>
                </a:gs>
                <a:gs pos="27000">
                  <a:schemeClr val="bg1"/>
                </a:gs>
                <a:gs pos="92000">
                  <a:srgbClr val="FFFFFF"/>
                </a:gs>
                <a:gs pos="100000">
                  <a:srgbClr val="EAEAEA"/>
                </a:gs>
              </a:gsLst>
              <a:lin ang="16200000" scaled="1"/>
              <a:tileRect/>
            </a:gradFill>
            <a:ln w="6350" algn="ctr">
              <a:solidFill>
                <a:srgbClr val="0077C0"/>
              </a:solidFill>
              <a:round/>
              <a:headEnd/>
              <a:tailEnd/>
            </a:ln>
            <a:effectLst>
              <a:innerShdw dist="12700" dir="5400000">
                <a:srgbClr val="0077C0"/>
              </a:innerShdw>
            </a:effectLst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ASP </a:t>
              </a:r>
              <a:r>
                <a:rPr kumimoji="1"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서버</a:t>
              </a:r>
              <a:endParaRPr kumimoji="1" lang="ko-KR" altLang="en-US" sz="9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3" name="AutoShape 118"/>
            <p:cNvSpPr>
              <a:spLocks noChangeArrowheads="1"/>
            </p:cNvSpPr>
            <p:nvPr/>
          </p:nvSpPr>
          <p:spPr bwMode="auto">
            <a:xfrm>
              <a:off x="2100750" y="5529997"/>
              <a:ext cx="856655" cy="752439"/>
            </a:xfrm>
            <a:prstGeom prst="rect">
              <a:avLst/>
            </a:prstGeom>
            <a:solidFill>
              <a:schemeClr val="bg1"/>
            </a:solidFill>
            <a:ln w="6350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defTabSz="882650" latinLnBrk="0"/>
              <a:endParaRPr lang="ko-KR" altLang="en-US" sz="7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184" name="AutoShape 257"/>
            <p:cNvSpPr>
              <a:spLocks noChangeArrowheads="1"/>
            </p:cNvSpPr>
            <p:nvPr/>
          </p:nvSpPr>
          <p:spPr bwMode="auto">
            <a:xfrm>
              <a:off x="2100750" y="5507488"/>
              <a:ext cx="856655" cy="151465"/>
            </a:xfrm>
            <a:prstGeom prst="rect">
              <a:avLst/>
            </a:prstGeom>
            <a:gradFill flip="none" rotWithShape="1">
              <a:gsLst>
                <a:gs pos="0">
                  <a:srgbClr val="DDDDDD"/>
                </a:gs>
                <a:gs pos="27000">
                  <a:schemeClr val="bg1"/>
                </a:gs>
                <a:gs pos="92000">
                  <a:srgbClr val="FFFFFF"/>
                </a:gs>
                <a:gs pos="100000">
                  <a:srgbClr val="EAEAEA"/>
                </a:gs>
              </a:gsLst>
              <a:lin ang="16200000" scaled="1"/>
              <a:tileRect/>
            </a:gradFill>
            <a:ln w="6350" algn="ctr">
              <a:solidFill>
                <a:srgbClr val="0077C0"/>
              </a:solidFill>
              <a:round/>
              <a:headEnd/>
              <a:tailEnd/>
            </a:ln>
            <a:effectLst>
              <a:innerShdw dist="12700" dir="5400000">
                <a:srgbClr val="0077C0"/>
              </a:innerShdw>
            </a:effectLst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연계서버</a:t>
              </a:r>
              <a:endParaRPr kumimoji="1" lang="ko-KR" altLang="en-US" sz="9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5" name="TextBox 383"/>
            <p:cNvSpPr txBox="1">
              <a:spLocks noChangeArrowheads="1"/>
            </p:cNvSpPr>
            <p:nvPr/>
          </p:nvSpPr>
          <p:spPr bwMode="auto">
            <a:xfrm>
              <a:off x="1175565" y="5717482"/>
              <a:ext cx="630435" cy="153563"/>
            </a:xfrm>
            <a:prstGeom prst="rect">
              <a:avLst/>
            </a:prstGeom>
            <a:solidFill>
              <a:srgbClr val="D1D1D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826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Times New Roman" pitchFamily="18" charset="0"/>
                </a:rPr>
                <a:t>ASP APP</a:t>
              </a:r>
              <a:endParaRPr kumimoji="1" lang="ko-KR" altLang="en-US" sz="9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endParaRPr>
            </a:p>
          </p:txBody>
        </p:sp>
        <p:sp>
          <p:nvSpPr>
            <p:cNvPr id="186" name="AutoShape 30"/>
            <p:cNvSpPr>
              <a:spLocks noChangeArrowheads="1"/>
            </p:cNvSpPr>
            <p:nvPr/>
          </p:nvSpPr>
          <p:spPr bwMode="auto">
            <a:xfrm>
              <a:off x="1062349" y="6054710"/>
              <a:ext cx="312716" cy="149733"/>
            </a:xfrm>
            <a:prstGeom prst="flowChartMultidocumen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  <a:extLst/>
          </p:spPr>
          <p:txBody>
            <a:bodyPr lIns="0" tIns="0" rIns="0" bIns="0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File</a:t>
              </a:r>
            </a:p>
          </p:txBody>
        </p:sp>
        <p:sp>
          <p:nvSpPr>
            <p:cNvPr id="187" name="십자형 186"/>
            <p:cNvSpPr/>
            <p:nvPr/>
          </p:nvSpPr>
          <p:spPr>
            <a:xfrm>
              <a:off x="2271718" y="5750269"/>
              <a:ext cx="558963" cy="393725"/>
            </a:xfrm>
            <a:prstGeom prst="plus">
              <a:avLst>
                <a:gd name="adj" fmla="val 29386"/>
              </a:avLst>
            </a:prstGeom>
            <a:solidFill>
              <a:srgbClr val="7ECBFA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Adaptor</a:t>
              </a:r>
              <a:endPara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8" name="직선 화살표 연결선 187"/>
            <p:cNvCxnSpPr/>
            <p:nvPr/>
          </p:nvCxnSpPr>
          <p:spPr>
            <a:xfrm>
              <a:off x="1369498" y="5871045"/>
              <a:ext cx="0" cy="145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1572593" y="5871045"/>
              <a:ext cx="0" cy="129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9074" y="5870102"/>
              <a:ext cx="575135" cy="158813"/>
            </a:xfrm>
            <a:prstGeom prst="rect">
              <a:avLst/>
            </a:prstGeom>
          </p:spPr>
        </p:pic>
        <p:cxnSp>
          <p:nvCxnSpPr>
            <p:cNvPr id="191" name="직선 화살표 연결선 190"/>
            <p:cNvCxnSpPr/>
            <p:nvPr/>
          </p:nvCxnSpPr>
          <p:spPr>
            <a:xfrm flipH="1">
              <a:off x="1897872" y="6142304"/>
              <a:ext cx="442203" cy="1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AutoShape 3"/>
            <p:cNvSpPr>
              <a:spLocks noChangeArrowheads="1"/>
            </p:cNvSpPr>
            <p:nvPr/>
          </p:nvSpPr>
          <p:spPr bwMode="auto">
            <a:xfrm>
              <a:off x="1153467" y="5871045"/>
              <a:ext cx="122790" cy="12298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1" lang="ko-KR" altLang="ko-KR" sz="10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3" name="AutoShape 3"/>
            <p:cNvSpPr>
              <a:spLocks noChangeArrowheads="1"/>
            </p:cNvSpPr>
            <p:nvPr/>
          </p:nvSpPr>
          <p:spPr bwMode="auto">
            <a:xfrm>
              <a:off x="1950263" y="5738492"/>
              <a:ext cx="122790" cy="12298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kumimoji="1" lang="ko-KR" altLang="ko-KR" sz="10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4" name="AutoShape 3"/>
            <p:cNvSpPr>
              <a:spLocks noChangeArrowheads="1"/>
            </p:cNvSpPr>
            <p:nvPr/>
          </p:nvSpPr>
          <p:spPr bwMode="auto">
            <a:xfrm>
              <a:off x="2073828" y="6168680"/>
              <a:ext cx="122790" cy="12298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kumimoji="1" lang="ko-KR" altLang="ko-KR" sz="10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5" name="Picture 14" descr="디비박스-진파랑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014" y="6071732"/>
              <a:ext cx="294093" cy="112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6" name="Text Box 12"/>
            <p:cNvSpPr txBox="1">
              <a:spLocks noChangeArrowheads="1"/>
            </p:cNvSpPr>
            <p:nvPr/>
          </p:nvSpPr>
          <p:spPr bwMode="gray">
            <a:xfrm>
              <a:off x="1638394" y="6086595"/>
              <a:ext cx="138847" cy="83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 smtClean="0">
                  <a:latin typeface="나눔고딕" pitchFamily="50" charset="-127"/>
                  <a:ea typeface="나눔고딕" pitchFamily="50" charset="-127"/>
                </a:rPr>
                <a:t>DB</a:t>
              </a:r>
              <a:endParaRPr kumimoji="1" lang="ko-KR" altLang="ko-KR" sz="9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7" name="LcShp 61"/>
            <p:cNvSpPr txBox="1">
              <a:spLocks noChangeArrowheads="1"/>
            </p:cNvSpPr>
            <p:nvPr/>
          </p:nvSpPr>
          <p:spPr bwMode="auto">
            <a:xfrm>
              <a:off x="1153467" y="6090764"/>
              <a:ext cx="6274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just">
                <a:lnSpc>
                  <a:spcPct val="110000"/>
                </a:lnSpc>
                <a:spcBef>
                  <a:spcPct val="25000"/>
                </a:spcBef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25000"/>
                </a:spcBef>
                <a:buChar char="•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3pPr>
              <a:lvl4pPr marL="1600200" indent="-22860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4pPr>
              <a:lvl5pPr marL="2057400" indent="-228600" algn="just">
                <a:lnSpc>
                  <a:spcPct val="110000"/>
                </a:lnSpc>
                <a:spcBef>
                  <a:spcPct val="25000"/>
                </a:spcBef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5pPr>
              <a:lvl6pPr marL="25146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6pPr>
              <a:lvl7pPr marL="29718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7pPr>
              <a:lvl8pPr marL="34290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8pPr>
              <a:lvl9pPr marL="38862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</a:t>
              </a:r>
              <a:endParaRPr lang="en-US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AutoShape 1151"/>
            <p:cNvSpPr>
              <a:spLocks noChangeArrowheads="1"/>
            </p:cNvSpPr>
            <p:nvPr/>
          </p:nvSpPr>
          <p:spPr bwMode="auto">
            <a:xfrm>
              <a:off x="4487131" y="4296515"/>
              <a:ext cx="2281770" cy="1781026"/>
            </a:xfrm>
            <a:prstGeom prst="rect">
              <a:avLst/>
            </a:prstGeom>
            <a:solidFill>
              <a:srgbClr val="EAEAEA"/>
            </a:solidFill>
            <a:ln w="6350" algn="ctr">
              <a:noFill/>
              <a:round/>
              <a:headEnd/>
              <a:tailEnd/>
            </a:ln>
          </p:spPr>
          <p:txBody>
            <a:bodyPr lIns="34765" tIns="69530" rIns="34765" bIns="34765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9" name="AutoShape 1155"/>
            <p:cNvSpPr>
              <a:spLocks noChangeArrowheads="1"/>
            </p:cNvSpPr>
            <p:nvPr/>
          </p:nvSpPr>
          <p:spPr bwMode="auto">
            <a:xfrm>
              <a:off x="4487131" y="4296515"/>
              <a:ext cx="2281770" cy="223024"/>
            </a:xfrm>
            <a:prstGeom prst="rect">
              <a:avLst/>
            </a:prstGeom>
            <a:gradFill flip="none" rotWithShape="1">
              <a:gsLst>
                <a:gs pos="0">
                  <a:srgbClr val="0096F2"/>
                </a:gs>
                <a:gs pos="100000">
                  <a:srgbClr val="93D3FB"/>
                </a:gs>
                <a:gs pos="85000">
                  <a:srgbClr val="69C3FA"/>
                </a:gs>
                <a:gs pos="29000">
                  <a:srgbClr val="59BCF9"/>
                </a:gs>
              </a:gsLst>
              <a:lin ang="16200000" scaled="1"/>
              <a:tileRect/>
            </a:gradFill>
            <a:ln w="6350" algn="ctr">
              <a:noFill/>
              <a:round/>
              <a:headEnd/>
              <a:tailEnd/>
            </a:ln>
            <a:effectLst>
              <a:innerShdw dist="12700" dir="5400000">
                <a:srgbClr val="3D92BD"/>
              </a:innerShdw>
            </a:effectLst>
            <a:extLst/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심사평가원</a:t>
              </a:r>
              <a:endParaRPr kumimoji="1" lang="ko-KR" altLang="en-US" sz="1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0" name="AutoShape 118"/>
            <p:cNvSpPr>
              <a:spLocks noChangeArrowheads="1"/>
            </p:cNvSpPr>
            <p:nvPr/>
          </p:nvSpPr>
          <p:spPr bwMode="auto">
            <a:xfrm>
              <a:off x="4592707" y="4618970"/>
              <a:ext cx="1065623" cy="1308926"/>
            </a:xfrm>
            <a:prstGeom prst="rect">
              <a:avLst/>
            </a:prstGeom>
            <a:solidFill>
              <a:schemeClr val="bg1"/>
            </a:solidFill>
            <a:ln w="6350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defTabSz="882650" latinLnBrk="0"/>
              <a:endParaRPr lang="ko-KR" altLang="en-US" sz="7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01" name="AutoShape 257"/>
            <p:cNvSpPr>
              <a:spLocks noChangeArrowheads="1"/>
            </p:cNvSpPr>
            <p:nvPr/>
          </p:nvSpPr>
          <p:spPr bwMode="auto">
            <a:xfrm>
              <a:off x="4592707" y="4671223"/>
              <a:ext cx="1065623" cy="282696"/>
            </a:xfrm>
            <a:prstGeom prst="rect">
              <a:avLst/>
            </a:prstGeom>
            <a:gradFill flip="none" rotWithShape="1">
              <a:gsLst>
                <a:gs pos="0">
                  <a:srgbClr val="DDDDDD"/>
                </a:gs>
                <a:gs pos="27000">
                  <a:schemeClr val="bg1"/>
                </a:gs>
                <a:gs pos="92000">
                  <a:srgbClr val="FFFFFF"/>
                </a:gs>
                <a:gs pos="100000">
                  <a:srgbClr val="EAEAEA"/>
                </a:gs>
              </a:gsLst>
              <a:lin ang="16200000" scaled="1"/>
              <a:tileRect/>
            </a:gradFill>
            <a:ln w="6350" algn="ctr">
              <a:solidFill>
                <a:srgbClr val="0077C0"/>
              </a:solidFill>
              <a:round/>
              <a:headEnd/>
              <a:tailEnd/>
            </a:ln>
            <a:effectLst>
              <a:innerShdw dist="12700" dir="5400000">
                <a:srgbClr val="0077C0"/>
              </a:innerShdw>
            </a:effectLst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연계 시스템</a:t>
              </a:r>
              <a:endPara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2" name="AutoShape 118"/>
            <p:cNvSpPr>
              <a:spLocks noChangeArrowheads="1"/>
            </p:cNvSpPr>
            <p:nvPr/>
          </p:nvSpPr>
          <p:spPr bwMode="auto">
            <a:xfrm>
              <a:off x="5614730" y="4618970"/>
              <a:ext cx="1065623" cy="1308926"/>
            </a:xfrm>
            <a:prstGeom prst="rect">
              <a:avLst/>
            </a:prstGeom>
            <a:solidFill>
              <a:schemeClr val="bg1"/>
            </a:solidFill>
            <a:ln w="6350">
              <a:noFill/>
              <a:round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 defTabSz="882650" latinLnBrk="0"/>
              <a:endParaRPr lang="ko-KR" altLang="en-US" sz="700" b="1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itchFamily="18" charset="0"/>
              </a:endParaRPr>
            </a:p>
          </p:txBody>
        </p:sp>
        <p:sp>
          <p:nvSpPr>
            <p:cNvPr id="203" name="AutoShape 257"/>
            <p:cNvSpPr>
              <a:spLocks noChangeArrowheads="1"/>
            </p:cNvSpPr>
            <p:nvPr/>
          </p:nvSpPr>
          <p:spPr bwMode="auto">
            <a:xfrm>
              <a:off x="5614730" y="4671223"/>
              <a:ext cx="1065623" cy="282696"/>
            </a:xfrm>
            <a:prstGeom prst="rect">
              <a:avLst/>
            </a:prstGeom>
            <a:gradFill flip="none" rotWithShape="1">
              <a:gsLst>
                <a:gs pos="0">
                  <a:srgbClr val="DDDDDD"/>
                </a:gs>
                <a:gs pos="27000">
                  <a:schemeClr val="bg1"/>
                </a:gs>
                <a:gs pos="92000">
                  <a:srgbClr val="FFFFFF"/>
                </a:gs>
                <a:gs pos="100000">
                  <a:srgbClr val="EAEAEA"/>
                </a:gs>
              </a:gsLst>
              <a:lin ang="16200000" scaled="1"/>
              <a:tileRect/>
            </a:gradFill>
            <a:ln w="6350" algn="ctr">
              <a:solidFill>
                <a:srgbClr val="0077C0"/>
              </a:solidFill>
              <a:round/>
              <a:headEnd/>
              <a:tailEnd/>
            </a:ln>
            <a:effectLst>
              <a:innerShdw dist="12700" dir="5400000">
                <a:srgbClr val="0077C0"/>
              </a:innerShdw>
            </a:effectLst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포탈 시스템</a:t>
              </a:r>
              <a:endPara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4" name="AutoShape 48"/>
            <p:cNvSpPr>
              <a:spLocks noChangeArrowheads="1"/>
            </p:cNvSpPr>
            <p:nvPr/>
          </p:nvSpPr>
          <p:spPr bwMode="auto">
            <a:xfrm rot="16200000">
              <a:off x="5033137" y="4697210"/>
              <a:ext cx="224859" cy="926307"/>
            </a:xfrm>
            <a:prstGeom prst="can">
              <a:avLst>
                <a:gd name="adj" fmla="val 34506"/>
              </a:avLst>
            </a:prstGeom>
            <a:gradFill flip="none" rotWithShape="0">
              <a:gsLst>
                <a:gs pos="100000">
                  <a:srgbClr val="93D3FB"/>
                </a:gs>
                <a:gs pos="0">
                  <a:srgbClr val="36AEF8"/>
                </a:gs>
              </a:gsLst>
              <a:lin ang="16200000" scaled="1"/>
              <a:tileRect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vert="eaVert" wrap="none" lIns="0" tIns="0" rIns="0" bIns="0" anchor="ctr"/>
            <a:lstStyle/>
            <a:p>
              <a:pPr algn="ctr"/>
              <a:r>
                <a:rPr lang="en-US" altLang="ko-KR" sz="1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EAI Hub</a:t>
              </a:r>
              <a:endParaRPr lang="ko-KR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5" name="Picture 272" descr="db-1-0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001" y="5549528"/>
              <a:ext cx="780479" cy="266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LcShp 61"/>
            <p:cNvSpPr txBox="1">
              <a:spLocks noChangeArrowheads="1"/>
            </p:cNvSpPr>
            <p:nvPr/>
          </p:nvSpPr>
          <p:spPr bwMode="auto">
            <a:xfrm>
              <a:off x="4761002" y="5615784"/>
              <a:ext cx="780479" cy="16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just">
                <a:lnSpc>
                  <a:spcPct val="110000"/>
                </a:lnSpc>
                <a:spcBef>
                  <a:spcPct val="25000"/>
                </a:spcBef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25000"/>
                </a:spcBef>
                <a:buChar char="•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3pPr>
              <a:lvl4pPr marL="1600200" indent="-22860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4pPr>
              <a:lvl5pPr marL="2057400" indent="-228600" algn="just">
                <a:lnSpc>
                  <a:spcPct val="110000"/>
                </a:lnSpc>
                <a:spcBef>
                  <a:spcPct val="25000"/>
                </a:spcBef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5pPr>
              <a:lvl6pPr marL="25146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6pPr>
              <a:lvl7pPr marL="29718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7pPr>
              <a:lvl8pPr marL="34290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8pPr>
              <a:lvl9pPr marL="38862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Repository</a:t>
              </a:r>
              <a:endParaRPr lang="en-US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7" name="TextBox 383"/>
            <p:cNvSpPr txBox="1">
              <a:spLocks noChangeArrowheads="1"/>
            </p:cNvSpPr>
            <p:nvPr/>
          </p:nvSpPr>
          <p:spPr bwMode="auto">
            <a:xfrm>
              <a:off x="5825706" y="5069994"/>
              <a:ext cx="784220" cy="234868"/>
            </a:xfrm>
            <a:prstGeom prst="rect">
              <a:avLst/>
            </a:prstGeom>
            <a:solidFill>
              <a:srgbClr val="D1D1D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826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Times New Roman" pitchFamily="18" charset="0"/>
                </a:rPr>
                <a:t>포탈</a:t>
              </a:r>
              <a:r>
                <a:rPr kumimoji="1"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Times New Roman" pitchFamily="18" charset="0"/>
                </a:rPr>
                <a:t> APP</a:t>
              </a:r>
              <a:endParaRPr kumimoji="1" lang="ko-KR" altLang="en-US" sz="9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endParaRPr>
            </a:p>
          </p:txBody>
        </p:sp>
        <p:pic>
          <p:nvPicPr>
            <p:cNvPr id="208" name="Picture 272" descr="db-1-0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172" y="5548501"/>
              <a:ext cx="780479" cy="266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LcShp 61"/>
            <p:cNvSpPr txBox="1">
              <a:spLocks noChangeArrowheads="1"/>
            </p:cNvSpPr>
            <p:nvPr/>
          </p:nvSpPr>
          <p:spPr bwMode="auto">
            <a:xfrm>
              <a:off x="5827173" y="5614757"/>
              <a:ext cx="780479" cy="16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just">
                <a:lnSpc>
                  <a:spcPct val="110000"/>
                </a:lnSpc>
                <a:spcBef>
                  <a:spcPct val="25000"/>
                </a:spcBef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25000"/>
                </a:spcBef>
                <a:buChar char="•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3pPr>
              <a:lvl4pPr marL="1600200" indent="-22860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4pPr>
              <a:lvl5pPr marL="2057400" indent="-228600" algn="just">
                <a:lnSpc>
                  <a:spcPct val="110000"/>
                </a:lnSpc>
                <a:spcBef>
                  <a:spcPct val="25000"/>
                </a:spcBef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5pPr>
              <a:lvl6pPr marL="25146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6pPr>
              <a:lvl7pPr marL="29718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7pPr>
              <a:lvl8pPr marL="34290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8pPr>
              <a:lvl9pPr marL="38862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en-US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10" name="직선 화살표 연결선 209"/>
            <p:cNvCxnSpPr>
              <a:stCxn id="204" idx="2"/>
              <a:endCxn id="205" idx="0"/>
            </p:cNvCxnSpPr>
            <p:nvPr/>
          </p:nvCxnSpPr>
          <p:spPr>
            <a:xfrm>
              <a:off x="5145567" y="5272793"/>
              <a:ext cx="5674" cy="276735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꺾인 연결선 210"/>
            <p:cNvCxnSpPr>
              <a:stCxn id="204" idx="3"/>
              <a:endCxn id="209" idx="1"/>
            </p:cNvCxnSpPr>
            <p:nvPr/>
          </p:nvCxnSpPr>
          <p:spPr>
            <a:xfrm>
              <a:off x="5608721" y="5160363"/>
              <a:ext cx="218452" cy="538518"/>
            </a:xfrm>
            <a:prstGeom prst="bent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11"/>
            <p:cNvCxnSpPr>
              <a:stCxn id="207" idx="2"/>
              <a:endCxn id="208" idx="0"/>
            </p:cNvCxnSpPr>
            <p:nvPr/>
          </p:nvCxnSpPr>
          <p:spPr>
            <a:xfrm flipH="1">
              <a:off x="6217412" y="5304861"/>
              <a:ext cx="404" cy="24363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AutoShape 3"/>
            <p:cNvSpPr>
              <a:spLocks noChangeArrowheads="1"/>
            </p:cNvSpPr>
            <p:nvPr/>
          </p:nvSpPr>
          <p:spPr bwMode="auto">
            <a:xfrm>
              <a:off x="5571093" y="5358108"/>
              <a:ext cx="107235" cy="11554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B0F0"/>
                </a:gs>
                <a:gs pos="100000">
                  <a:srgbClr val="0077C0"/>
                </a:gs>
              </a:gsLst>
              <a:lin ang="5400000" scaled="1"/>
            </a:gra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endParaRPr kumimoji="1" lang="ko-KR" altLang="ko-KR" sz="14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4" name="AutoShape 3"/>
            <p:cNvSpPr>
              <a:spLocks noChangeArrowheads="1"/>
            </p:cNvSpPr>
            <p:nvPr/>
          </p:nvSpPr>
          <p:spPr bwMode="auto">
            <a:xfrm>
              <a:off x="3384525" y="4218720"/>
              <a:ext cx="116085" cy="12602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B0F0"/>
                </a:gs>
                <a:gs pos="100000">
                  <a:srgbClr val="0077C0"/>
                </a:gs>
              </a:gsLst>
              <a:lin ang="5400000" scaled="1"/>
            </a:gra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endParaRPr kumimoji="1" lang="ko-KR" altLang="ko-KR" sz="14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5" name="AutoShape 3"/>
            <p:cNvSpPr>
              <a:spLocks noChangeArrowheads="1"/>
            </p:cNvSpPr>
            <p:nvPr/>
          </p:nvSpPr>
          <p:spPr bwMode="auto">
            <a:xfrm>
              <a:off x="3384525" y="4520356"/>
              <a:ext cx="116085" cy="12602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B0F0"/>
                </a:gs>
                <a:gs pos="100000">
                  <a:srgbClr val="0077C0"/>
                </a:gs>
              </a:gsLst>
              <a:lin ang="5400000" scaled="1"/>
            </a:gra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endParaRPr kumimoji="1" lang="ko-KR" altLang="ko-KR" sz="14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6" name="AutoShape 1151"/>
            <p:cNvSpPr>
              <a:spLocks noChangeArrowheads="1"/>
            </p:cNvSpPr>
            <p:nvPr/>
          </p:nvSpPr>
          <p:spPr bwMode="auto">
            <a:xfrm>
              <a:off x="1008261" y="4086498"/>
              <a:ext cx="1976119" cy="970979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3D92BD"/>
              </a:solidFill>
              <a:round/>
              <a:headEnd/>
              <a:tailEnd/>
            </a:ln>
          </p:spPr>
          <p:txBody>
            <a:bodyPr lIns="34765" tIns="69530" rIns="34765" bIns="34765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60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7" name="AutoShape 1155"/>
            <p:cNvSpPr>
              <a:spLocks noChangeArrowheads="1"/>
            </p:cNvSpPr>
            <p:nvPr/>
          </p:nvSpPr>
          <p:spPr bwMode="auto">
            <a:xfrm>
              <a:off x="1008261" y="4086498"/>
              <a:ext cx="1976119" cy="203988"/>
            </a:xfrm>
            <a:prstGeom prst="rect">
              <a:avLst/>
            </a:prstGeom>
            <a:gradFill flip="none" rotWithShape="1">
              <a:gsLst>
                <a:gs pos="0">
                  <a:srgbClr val="0096F2"/>
                </a:gs>
                <a:gs pos="100000">
                  <a:srgbClr val="93D3FB"/>
                </a:gs>
                <a:gs pos="85000">
                  <a:srgbClr val="69C3FA"/>
                </a:gs>
                <a:gs pos="29000">
                  <a:srgbClr val="59BCF9"/>
                </a:gs>
              </a:gsLst>
              <a:lin ang="16200000" scaled="1"/>
              <a:tileRect/>
            </a:gradFill>
            <a:ln w="6350" algn="ctr">
              <a:solidFill>
                <a:srgbClr val="3D92BD"/>
              </a:solidFill>
              <a:round/>
              <a:headEnd/>
              <a:tailEnd/>
            </a:ln>
            <a:effectLst>
              <a:innerShdw dist="12700" dir="5400000">
                <a:srgbClr val="3D92BD"/>
              </a:innerShdw>
            </a:effectLst>
            <a:extLst/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제약사</a:t>
              </a:r>
              <a:r>
                <a:rPr kumimoji="1" lang="en-US" altLang="ko-KR" sz="1000" dirty="0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kumimoji="1" lang="ko-KR" altLang="en-US" sz="1000" dirty="0" err="1" smtClean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수입사</a:t>
              </a:r>
              <a:endParaRPr kumimoji="1" lang="ko-KR" altLang="en-US" sz="1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8" name="Rectangle 78"/>
            <p:cNvSpPr>
              <a:spLocks noChangeArrowheads="1"/>
            </p:cNvSpPr>
            <p:nvPr/>
          </p:nvSpPr>
          <p:spPr bwMode="auto">
            <a:xfrm>
              <a:off x="1104781" y="4345580"/>
              <a:ext cx="1780427" cy="655455"/>
            </a:xfrm>
            <a:prstGeom prst="rect">
              <a:avLst/>
            </a:prstGeom>
            <a:solidFill>
              <a:srgbClr val="E4E4E4"/>
            </a:solidFill>
            <a:ln w="9525">
              <a:noFill/>
              <a:miter lim="800000"/>
              <a:headEnd/>
              <a:tailEnd/>
            </a:ln>
          </p:spPr>
          <p:txBody>
            <a:bodyPr lIns="0" tIns="72000" rIns="0" bIns="0" anchor="t"/>
            <a:lstStyle/>
            <a:p>
              <a:pPr marL="0" lvl="1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sym typeface="Monotype Sorts"/>
                </a:rPr>
                <a:t>자체</a:t>
              </a:r>
              <a:r>
                <a:rPr kumimoji="1"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sym typeface="Monotype Sorts"/>
                </a:rPr>
                <a:t>(ERP)</a:t>
              </a:r>
              <a:r>
                <a:rPr kumimoji="1"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sym typeface="Monotype Sorts"/>
                </a:rPr>
                <a:t>  시스템</a:t>
              </a:r>
              <a:endParaRPr kumimoji="1" lang="ko-KR" altLang="en-US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sym typeface="Monotype Sorts"/>
              </a:endParaRPr>
            </a:p>
          </p:txBody>
        </p:sp>
        <p:sp>
          <p:nvSpPr>
            <p:cNvPr id="219" name="LcShp 61"/>
            <p:cNvSpPr txBox="1">
              <a:spLocks noChangeArrowheads="1"/>
            </p:cNvSpPr>
            <p:nvPr/>
          </p:nvSpPr>
          <p:spPr bwMode="auto">
            <a:xfrm>
              <a:off x="2024975" y="4814481"/>
              <a:ext cx="78348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just">
                <a:lnSpc>
                  <a:spcPct val="110000"/>
                </a:lnSpc>
                <a:spcBef>
                  <a:spcPct val="25000"/>
                </a:spcBef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1pPr>
              <a:lvl2pPr marL="742950" indent="-28575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2pPr>
              <a:lvl3pPr marL="1143000" indent="-228600" algn="just">
                <a:lnSpc>
                  <a:spcPct val="110000"/>
                </a:lnSpc>
                <a:spcBef>
                  <a:spcPct val="25000"/>
                </a:spcBef>
                <a:buChar char="•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3pPr>
              <a:lvl4pPr marL="1600200" indent="-228600" algn="just">
                <a:lnSpc>
                  <a:spcPct val="110000"/>
                </a:lnSpc>
                <a:spcBef>
                  <a:spcPct val="25000"/>
                </a:spcBef>
                <a:buChar char="–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4pPr>
              <a:lvl5pPr marL="2057400" indent="-228600" algn="just">
                <a:lnSpc>
                  <a:spcPct val="110000"/>
                </a:lnSpc>
                <a:spcBef>
                  <a:spcPct val="25000"/>
                </a:spcBef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5pPr>
              <a:lvl6pPr marL="25146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6pPr>
              <a:lvl7pPr marL="29718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7pPr>
              <a:lvl8pPr marL="34290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8pPr>
              <a:lvl9pPr marL="3886200" indent="-228600" algn="just" eaLnBrk="0" fontAlgn="base" hangingPunct="0">
                <a:lnSpc>
                  <a:spcPct val="110000"/>
                </a:lnSpc>
                <a:spcBef>
                  <a:spcPct val="25000"/>
                </a:spcBef>
                <a:spcAft>
                  <a:spcPct val="0"/>
                </a:spcAft>
                <a:buChar char="»"/>
                <a:defRPr kumimoji="1" sz="1200">
                  <a:solidFill>
                    <a:srgbClr val="000000"/>
                  </a:solidFill>
                  <a:latin typeface="KoPub바탕체 Light" panose="02020603020101020101" pitchFamily="18" charset="-127"/>
                  <a:ea typeface="KoPub바탕체 Light" panose="02020603020101020101" pitchFamily="18" charset="-127"/>
                  <a:cs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심평원 제공</a:t>
              </a:r>
              <a:endParaRPr lang="en-US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0" name="TextBox 383"/>
            <p:cNvSpPr txBox="1">
              <a:spLocks noChangeArrowheads="1"/>
            </p:cNvSpPr>
            <p:nvPr/>
          </p:nvSpPr>
          <p:spPr bwMode="auto">
            <a:xfrm>
              <a:off x="1453576" y="4649442"/>
              <a:ext cx="448345" cy="21482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88265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Times New Roman" pitchFamily="18" charset="0"/>
                </a:rPr>
                <a:t>APP</a:t>
              </a:r>
              <a:endParaRPr kumimoji="1" lang="ko-KR" altLang="en-US" sz="9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endParaRPr>
            </a:p>
          </p:txBody>
        </p:sp>
        <p:sp>
          <p:nvSpPr>
            <p:cNvPr id="221" name="십자형 220"/>
            <p:cNvSpPr/>
            <p:nvPr/>
          </p:nvSpPr>
          <p:spPr>
            <a:xfrm>
              <a:off x="1809576" y="4605680"/>
              <a:ext cx="364990" cy="334766"/>
            </a:xfrm>
            <a:prstGeom prst="plus">
              <a:avLst>
                <a:gd name="adj" fmla="val 28329"/>
              </a:avLst>
            </a:prstGeom>
            <a:solidFill>
              <a:srgbClr val="93C6E5"/>
            </a:solidFill>
            <a:ln w="6350" algn="ctr">
              <a:noFill/>
              <a:round/>
              <a:headEnd/>
              <a:tailEnd/>
            </a:ln>
            <a:effectLst/>
          </p:spPr>
          <p:txBody>
            <a:bodyPr wrap="none" lIns="88304" tIns="44152" rIns="88304" bIns="44152" anchor="ctr"/>
            <a:lstStyle/>
            <a:p>
              <a:pPr algn="ctr" defTabSz="914400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Adaptor</a:t>
              </a:r>
              <a:endParaRPr kumimoji="1" lang="ko-KR" altLang="en-US" sz="7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2" name="꺾인 연결선 221"/>
            <p:cNvCxnSpPr/>
            <p:nvPr/>
          </p:nvCxnSpPr>
          <p:spPr>
            <a:xfrm>
              <a:off x="2984381" y="4491068"/>
              <a:ext cx="1536578" cy="644225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꺾인 연결선 222"/>
            <p:cNvCxnSpPr/>
            <p:nvPr/>
          </p:nvCxnSpPr>
          <p:spPr>
            <a:xfrm>
              <a:off x="2984381" y="4374530"/>
              <a:ext cx="1536578" cy="644225"/>
            </a:xfrm>
            <a:prstGeom prst="bentConnector3">
              <a:avLst>
                <a:gd name="adj1" fmla="val 5723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꺾인 연결선 223"/>
            <p:cNvCxnSpPr/>
            <p:nvPr/>
          </p:nvCxnSpPr>
          <p:spPr>
            <a:xfrm flipV="1">
              <a:off x="2984381" y="5321409"/>
              <a:ext cx="1535907" cy="542948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 224"/>
            <p:cNvCxnSpPr/>
            <p:nvPr/>
          </p:nvCxnSpPr>
          <p:spPr>
            <a:xfrm flipV="1">
              <a:off x="2984381" y="5448126"/>
              <a:ext cx="1535907" cy="542948"/>
            </a:xfrm>
            <a:prstGeom prst="bentConnector3">
              <a:avLst>
                <a:gd name="adj1" fmla="val 56781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AutoShape 3"/>
            <p:cNvSpPr>
              <a:spLocks noChangeArrowheads="1"/>
            </p:cNvSpPr>
            <p:nvPr/>
          </p:nvSpPr>
          <p:spPr bwMode="auto">
            <a:xfrm>
              <a:off x="3327881" y="5709390"/>
              <a:ext cx="116085" cy="1260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kumimoji="1" lang="ko-KR" altLang="ko-KR" sz="10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7" name="AutoShape 3"/>
            <p:cNvSpPr>
              <a:spLocks noChangeArrowheads="1"/>
            </p:cNvSpPr>
            <p:nvPr/>
          </p:nvSpPr>
          <p:spPr bwMode="auto">
            <a:xfrm>
              <a:off x="3327881" y="6014530"/>
              <a:ext cx="116085" cy="1260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 smtClean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kumimoji="1" lang="ko-KR" altLang="ko-KR" sz="14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8" name="AutoShape 3"/>
            <p:cNvSpPr>
              <a:spLocks noChangeArrowheads="1"/>
            </p:cNvSpPr>
            <p:nvPr/>
          </p:nvSpPr>
          <p:spPr bwMode="auto">
            <a:xfrm>
              <a:off x="5757110" y="5374550"/>
              <a:ext cx="107235" cy="10568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6350">
              <a:solidFill>
                <a:srgbClr val="0077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>
                  <a:solidFill>
                    <a:schemeClr val="tx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kumimoji="1" lang="ko-KR" altLang="ko-KR" sz="1000" dirty="0">
                <a:solidFill>
                  <a:schemeClr val="tx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9" name="Rectangle 122"/>
            <p:cNvSpPr>
              <a:spLocks noChangeArrowheads="1"/>
            </p:cNvSpPr>
            <p:nvPr/>
          </p:nvSpPr>
          <p:spPr bwMode="auto">
            <a:xfrm>
              <a:off x="4668683" y="5886698"/>
              <a:ext cx="931906" cy="463971"/>
            </a:xfrm>
            <a:prstGeom prst="roundRect">
              <a:avLst>
                <a:gd name="adj" fmla="val 6276"/>
              </a:avLst>
            </a:prstGeom>
            <a:solidFill>
              <a:schemeClr val="bg1"/>
            </a:solidFill>
            <a:ln w="6350" algn="ctr">
              <a:solidFill>
                <a:srgbClr val="FF66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정합성 점검</a:t>
              </a:r>
              <a:endParaRPr kumimoji="0" lang="en-US" altLang="ko-KR" sz="9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88900" marR="0" lvl="0" indent="-88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>
                    <a:lumMod val="65000"/>
                  </a:schemeClr>
                </a:buClr>
                <a:buSzPct val="8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수신데이터 길이</a:t>
              </a:r>
              <a:endParaRPr lang="en-US" altLang="ko-KR" sz="8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latinLnBrk="0">
                <a:buClr>
                  <a:schemeClr val="bg1">
                    <a:lumMod val="65000"/>
                  </a:schemeClr>
                </a:buClr>
                <a:buSzPct val="8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800" kern="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건수</a:t>
              </a:r>
              <a:r>
                <a:rPr lang="ko-KR" altLang="en-US" sz="800" kern="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</a:t>
              </a:r>
              <a:endParaRPr lang="en-US" altLang="ko-KR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0" name="Rectangle 122"/>
            <p:cNvSpPr>
              <a:spLocks noChangeArrowheads="1"/>
            </p:cNvSpPr>
            <p:nvPr/>
          </p:nvSpPr>
          <p:spPr bwMode="auto">
            <a:xfrm>
              <a:off x="3432257" y="4183302"/>
              <a:ext cx="931906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정보발송</a:t>
              </a:r>
            </a:p>
          </p:txBody>
        </p:sp>
        <p:sp>
          <p:nvSpPr>
            <p:cNvPr id="231" name="Rectangle 122"/>
            <p:cNvSpPr>
              <a:spLocks noChangeArrowheads="1"/>
            </p:cNvSpPr>
            <p:nvPr/>
          </p:nvSpPr>
          <p:spPr bwMode="auto">
            <a:xfrm>
              <a:off x="2952477" y="5530360"/>
              <a:ext cx="834151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/>
              <a:r>
                <a:rPr lang="ko-KR" altLang="en-US" sz="800" kern="0" dirty="0" smtClea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정보발송</a:t>
              </a:r>
              <a:endParaRPr lang="ko-KR" altLang="en-US" sz="800" kern="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2" name="Rectangle 122"/>
            <p:cNvSpPr>
              <a:spLocks noChangeArrowheads="1"/>
            </p:cNvSpPr>
            <p:nvPr/>
          </p:nvSpPr>
          <p:spPr bwMode="auto">
            <a:xfrm>
              <a:off x="2920929" y="4646378"/>
              <a:ext cx="931906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정합성 결과수신</a:t>
              </a:r>
            </a:p>
          </p:txBody>
        </p:sp>
        <p:sp>
          <p:nvSpPr>
            <p:cNvPr id="233" name="Rectangle 122"/>
            <p:cNvSpPr>
              <a:spLocks noChangeArrowheads="1"/>
            </p:cNvSpPr>
            <p:nvPr/>
          </p:nvSpPr>
          <p:spPr bwMode="auto">
            <a:xfrm>
              <a:off x="2912712" y="6141871"/>
              <a:ext cx="931906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정합성 결과수신</a:t>
              </a:r>
            </a:p>
          </p:txBody>
        </p:sp>
        <p:sp>
          <p:nvSpPr>
            <p:cNvPr id="234" name="Freeform 412"/>
            <p:cNvSpPr>
              <a:spLocks/>
            </p:cNvSpPr>
            <p:nvPr/>
          </p:nvSpPr>
          <p:spPr bwMode="auto">
            <a:xfrm>
              <a:off x="4271152" y="5990403"/>
              <a:ext cx="259052" cy="220320"/>
            </a:xfrm>
            <a:custGeom>
              <a:avLst/>
              <a:gdLst/>
              <a:ahLst/>
              <a:cxnLst>
                <a:cxn ang="0">
                  <a:pos x="51" y="74"/>
                </a:cxn>
                <a:cxn ang="0">
                  <a:pos x="75" y="37"/>
                </a:cxn>
                <a:cxn ang="0">
                  <a:pos x="111" y="0"/>
                </a:cxn>
                <a:cxn ang="0">
                  <a:pos x="113" y="33"/>
                </a:cxn>
                <a:cxn ang="0">
                  <a:pos x="127" y="66"/>
                </a:cxn>
                <a:cxn ang="0">
                  <a:pos x="159" y="126"/>
                </a:cxn>
                <a:cxn ang="0">
                  <a:pos x="185" y="97"/>
                </a:cxn>
                <a:cxn ang="0">
                  <a:pos x="212" y="67"/>
                </a:cxn>
                <a:cxn ang="0">
                  <a:pos x="250" y="40"/>
                </a:cxn>
                <a:cxn ang="0">
                  <a:pos x="281" y="37"/>
                </a:cxn>
                <a:cxn ang="0">
                  <a:pos x="311" y="56"/>
                </a:cxn>
                <a:cxn ang="0">
                  <a:pos x="325" y="94"/>
                </a:cxn>
                <a:cxn ang="0">
                  <a:pos x="305" y="99"/>
                </a:cxn>
                <a:cxn ang="0">
                  <a:pos x="288" y="104"/>
                </a:cxn>
                <a:cxn ang="0">
                  <a:pos x="212" y="185"/>
                </a:cxn>
                <a:cxn ang="0">
                  <a:pos x="257" y="224"/>
                </a:cxn>
                <a:cxn ang="0">
                  <a:pos x="296" y="245"/>
                </a:cxn>
                <a:cxn ang="0">
                  <a:pos x="336" y="250"/>
                </a:cxn>
                <a:cxn ang="0">
                  <a:pos x="325" y="275"/>
                </a:cxn>
                <a:cxn ang="0">
                  <a:pos x="296" y="310"/>
                </a:cxn>
                <a:cxn ang="0">
                  <a:pos x="267" y="319"/>
                </a:cxn>
                <a:cxn ang="0">
                  <a:pos x="224" y="297"/>
                </a:cxn>
                <a:cxn ang="0">
                  <a:pos x="167" y="247"/>
                </a:cxn>
                <a:cxn ang="0">
                  <a:pos x="135" y="293"/>
                </a:cxn>
                <a:cxn ang="0">
                  <a:pos x="101" y="330"/>
                </a:cxn>
                <a:cxn ang="0">
                  <a:pos x="74" y="340"/>
                </a:cxn>
                <a:cxn ang="0">
                  <a:pos x="33" y="318"/>
                </a:cxn>
                <a:cxn ang="0">
                  <a:pos x="0" y="274"/>
                </a:cxn>
                <a:cxn ang="0">
                  <a:pos x="35" y="270"/>
                </a:cxn>
                <a:cxn ang="0">
                  <a:pos x="67" y="247"/>
                </a:cxn>
                <a:cxn ang="0">
                  <a:pos x="112" y="188"/>
                </a:cxn>
                <a:cxn ang="0">
                  <a:pos x="69" y="127"/>
                </a:cxn>
                <a:cxn ang="0">
                  <a:pos x="57" y="99"/>
                </a:cxn>
                <a:cxn ang="0">
                  <a:pos x="51" y="74"/>
                </a:cxn>
              </a:cxnLst>
              <a:rect l="0" t="0" r="r" b="b"/>
              <a:pathLst>
                <a:path w="336" h="340">
                  <a:moveTo>
                    <a:pt x="51" y="74"/>
                  </a:moveTo>
                  <a:lnTo>
                    <a:pt x="75" y="37"/>
                  </a:lnTo>
                  <a:lnTo>
                    <a:pt x="111" y="0"/>
                  </a:lnTo>
                  <a:lnTo>
                    <a:pt x="113" y="33"/>
                  </a:lnTo>
                  <a:lnTo>
                    <a:pt x="127" y="66"/>
                  </a:lnTo>
                  <a:lnTo>
                    <a:pt x="159" y="126"/>
                  </a:lnTo>
                  <a:lnTo>
                    <a:pt x="185" y="97"/>
                  </a:lnTo>
                  <a:lnTo>
                    <a:pt x="212" y="67"/>
                  </a:lnTo>
                  <a:lnTo>
                    <a:pt x="250" y="40"/>
                  </a:lnTo>
                  <a:lnTo>
                    <a:pt x="281" y="37"/>
                  </a:lnTo>
                  <a:lnTo>
                    <a:pt x="311" y="56"/>
                  </a:lnTo>
                  <a:lnTo>
                    <a:pt x="325" y="94"/>
                  </a:lnTo>
                  <a:lnTo>
                    <a:pt x="305" y="99"/>
                  </a:lnTo>
                  <a:lnTo>
                    <a:pt x="288" y="104"/>
                  </a:lnTo>
                  <a:lnTo>
                    <a:pt x="212" y="185"/>
                  </a:lnTo>
                  <a:lnTo>
                    <a:pt x="257" y="224"/>
                  </a:lnTo>
                  <a:lnTo>
                    <a:pt x="296" y="245"/>
                  </a:lnTo>
                  <a:lnTo>
                    <a:pt x="336" y="250"/>
                  </a:lnTo>
                  <a:lnTo>
                    <a:pt x="325" y="275"/>
                  </a:lnTo>
                  <a:lnTo>
                    <a:pt x="296" y="310"/>
                  </a:lnTo>
                  <a:lnTo>
                    <a:pt x="267" y="319"/>
                  </a:lnTo>
                  <a:lnTo>
                    <a:pt x="224" y="297"/>
                  </a:lnTo>
                  <a:lnTo>
                    <a:pt x="167" y="247"/>
                  </a:lnTo>
                  <a:lnTo>
                    <a:pt x="135" y="293"/>
                  </a:lnTo>
                  <a:lnTo>
                    <a:pt x="101" y="330"/>
                  </a:lnTo>
                  <a:lnTo>
                    <a:pt x="74" y="340"/>
                  </a:lnTo>
                  <a:lnTo>
                    <a:pt x="33" y="318"/>
                  </a:lnTo>
                  <a:lnTo>
                    <a:pt x="0" y="274"/>
                  </a:lnTo>
                  <a:lnTo>
                    <a:pt x="35" y="270"/>
                  </a:lnTo>
                  <a:lnTo>
                    <a:pt x="67" y="247"/>
                  </a:lnTo>
                  <a:lnTo>
                    <a:pt x="112" y="188"/>
                  </a:lnTo>
                  <a:lnTo>
                    <a:pt x="69" y="127"/>
                  </a:lnTo>
                  <a:lnTo>
                    <a:pt x="57" y="99"/>
                  </a:lnTo>
                  <a:lnTo>
                    <a:pt x="51" y="74"/>
                  </a:lnTo>
                  <a:close/>
                </a:path>
              </a:pathLst>
            </a:custGeom>
            <a:solidFill>
              <a:srgbClr val="CC000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103501" tIns="51750" rIns="103501" bIns="51750" anchor="ctr"/>
            <a:lstStyle/>
            <a:p>
              <a:endParaRPr lang="ko-KR" altLang="en-US" sz="5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5" name="Rectangle 122"/>
            <p:cNvSpPr>
              <a:spLocks noChangeArrowheads="1"/>
            </p:cNvSpPr>
            <p:nvPr/>
          </p:nvSpPr>
          <p:spPr bwMode="auto">
            <a:xfrm>
              <a:off x="4128666" y="6185704"/>
              <a:ext cx="535819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오류발생</a:t>
              </a:r>
            </a:p>
          </p:txBody>
        </p:sp>
        <p:cxnSp>
          <p:nvCxnSpPr>
            <p:cNvPr id="236" name="구부러진 연결선 235"/>
            <p:cNvCxnSpPr/>
            <p:nvPr/>
          </p:nvCxnSpPr>
          <p:spPr>
            <a:xfrm rot="10800000">
              <a:off x="2196618" y="4756853"/>
              <a:ext cx="2074534" cy="1343711"/>
            </a:xfrm>
            <a:prstGeom prst="curvedConnector3">
              <a:avLst>
                <a:gd name="adj1" fmla="val 25426"/>
              </a:avLst>
            </a:prstGeom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구부러진 연결선 236"/>
            <p:cNvCxnSpPr>
              <a:endCxn id="187" idx="2"/>
            </p:cNvCxnSpPr>
            <p:nvPr/>
          </p:nvCxnSpPr>
          <p:spPr>
            <a:xfrm rot="10800000" flipV="1">
              <a:off x="2551200" y="6118682"/>
              <a:ext cx="1719952" cy="25311"/>
            </a:xfrm>
            <a:prstGeom prst="curvedConnector4">
              <a:avLst>
                <a:gd name="adj1" fmla="val 16940"/>
                <a:gd name="adj2" fmla="val 1003165"/>
              </a:avLst>
            </a:prstGeom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구부러진 연결선 237"/>
            <p:cNvCxnSpPr>
              <a:stCxn id="229" idx="1"/>
            </p:cNvCxnSpPr>
            <p:nvPr/>
          </p:nvCxnSpPr>
          <p:spPr>
            <a:xfrm rot="10800000">
              <a:off x="4502195" y="6118682"/>
              <a:ext cx="166488" cy="2"/>
            </a:xfrm>
            <a:prstGeom prst="curvedConnector3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122"/>
            <p:cNvSpPr>
              <a:spLocks noChangeArrowheads="1"/>
            </p:cNvSpPr>
            <p:nvPr/>
          </p:nvSpPr>
          <p:spPr bwMode="auto">
            <a:xfrm>
              <a:off x="3024485" y="5022602"/>
              <a:ext cx="437535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재발송</a:t>
              </a:r>
              <a: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요청</a:t>
              </a:r>
            </a:p>
          </p:txBody>
        </p:sp>
        <p:sp>
          <p:nvSpPr>
            <p:cNvPr id="240" name="Rectangle 122"/>
            <p:cNvSpPr>
              <a:spLocks noChangeArrowheads="1"/>
            </p:cNvSpPr>
            <p:nvPr/>
          </p:nvSpPr>
          <p:spPr bwMode="auto">
            <a:xfrm>
              <a:off x="2256673" y="6235017"/>
              <a:ext cx="437535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재발송</a:t>
              </a:r>
              <a: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요청</a:t>
              </a:r>
            </a:p>
          </p:txBody>
        </p:sp>
        <p:sp>
          <p:nvSpPr>
            <p:cNvPr id="241" name="Rectangle 122"/>
            <p:cNvSpPr>
              <a:spLocks noChangeArrowheads="1"/>
            </p:cNvSpPr>
            <p:nvPr/>
          </p:nvSpPr>
          <p:spPr bwMode="auto">
            <a:xfrm>
              <a:off x="5901175" y="5326417"/>
              <a:ext cx="254646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저장</a:t>
              </a:r>
              <a:endParaRPr kumimoji="0" lang="ko-KR" altLang="en-US" sz="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2" name="Freeform 501"/>
            <p:cNvSpPr>
              <a:spLocks noEditPoints="1"/>
            </p:cNvSpPr>
            <p:nvPr/>
          </p:nvSpPr>
          <p:spPr bwMode="auto">
            <a:xfrm>
              <a:off x="5832797" y="6005983"/>
              <a:ext cx="469213" cy="240755"/>
            </a:xfrm>
            <a:custGeom>
              <a:avLst/>
              <a:gdLst/>
              <a:ahLst/>
              <a:cxnLst>
                <a:cxn ang="0">
                  <a:pos x="154" y="620"/>
                </a:cxn>
                <a:cxn ang="0">
                  <a:pos x="272" y="662"/>
                </a:cxn>
                <a:cxn ang="0">
                  <a:pos x="362" y="686"/>
                </a:cxn>
                <a:cxn ang="0">
                  <a:pos x="418" y="640"/>
                </a:cxn>
                <a:cxn ang="0">
                  <a:pos x="392" y="580"/>
                </a:cxn>
                <a:cxn ang="0">
                  <a:pos x="340" y="582"/>
                </a:cxn>
                <a:cxn ang="0">
                  <a:pos x="242" y="550"/>
                </a:cxn>
                <a:cxn ang="0">
                  <a:pos x="162" y="514"/>
                </a:cxn>
                <a:cxn ang="0">
                  <a:pos x="150" y="408"/>
                </a:cxn>
                <a:cxn ang="0">
                  <a:pos x="104" y="306"/>
                </a:cxn>
                <a:cxn ang="0">
                  <a:pos x="152" y="268"/>
                </a:cxn>
                <a:cxn ang="0">
                  <a:pos x="206" y="178"/>
                </a:cxn>
                <a:cxn ang="0">
                  <a:pos x="306" y="148"/>
                </a:cxn>
                <a:cxn ang="0">
                  <a:pos x="414" y="154"/>
                </a:cxn>
                <a:cxn ang="0">
                  <a:pos x="430" y="120"/>
                </a:cxn>
                <a:cxn ang="0">
                  <a:pos x="544" y="110"/>
                </a:cxn>
                <a:cxn ang="0">
                  <a:pos x="534" y="90"/>
                </a:cxn>
                <a:cxn ang="0">
                  <a:pos x="610" y="130"/>
                </a:cxn>
                <a:cxn ang="0">
                  <a:pos x="670" y="140"/>
                </a:cxn>
                <a:cxn ang="0">
                  <a:pos x="744" y="182"/>
                </a:cxn>
                <a:cxn ang="0">
                  <a:pos x="790" y="236"/>
                </a:cxn>
                <a:cxn ang="0">
                  <a:pos x="794" y="284"/>
                </a:cxn>
                <a:cxn ang="0">
                  <a:pos x="794" y="430"/>
                </a:cxn>
                <a:cxn ang="0">
                  <a:pos x="798" y="452"/>
                </a:cxn>
                <a:cxn ang="0">
                  <a:pos x="760" y="524"/>
                </a:cxn>
                <a:cxn ang="0">
                  <a:pos x="702" y="616"/>
                </a:cxn>
                <a:cxn ang="0">
                  <a:pos x="588" y="730"/>
                </a:cxn>
                <a:cxn ang="0">
                  <a:pos x="586" y="734"/>
                </a:cxn>
                <a:cxn ang="0">
                  <a:pos x="488" y="778"/>
                </a:cxn>
                <a:cxn ang="0">
                  <a:pos x="604" y="756"/>
                </a:cxn>
                <a:cxn ang="0">
                  <a:pos x="744" y="670"/>
                </a:cxn>
                <a:cxn ang="0">
                  <a:pos x="878" y="494"/>
                </a:cxn>
                <a:cxn ang="0">
                  <a:pos x="898" y="270"/>
                </a:cxn>
                <a:cxn ang="0">
                  <a:pos x="812" y="112"/>
                </a:cxn>
                <a:cxn ang="0">
                  <a:pos x="628" y="30"/>
                </a:cxn>
                <a:cxn ang="0">
                  <a:pos x="520" y="2"/>
                </a:cxn>
                <a:cxn ang="0">
                  <a:pos x="472" y="30"/>
                </a:cxn>
                <a:cxn ang="0">
                  <a:pos x="296" y="48"/>
                </a:cxn>
                <a:cxn ang="0">
                  <a:pos x="174" y="102"/>
                </a:cxn>
                <a:cxn ang="0">
                  <a:pos x="4" y="380"/>
                </a:cxn>
                <a:cxn ang="0">
                  <a:pos x="394" y="38"/>
                </a:cxn>
                <a:cxn ang="0">
                  <a:pos x="112" y="172"/>
                </a:cxn>
                <a:cxn ang="0">
                  <a:pos x="352" y="64"/>
                </a:cxn>
                <a:cxn ang="0">
                  <a:pos x="734" y="86"/>
                </a:cxn>
                <a:cxn ang="0">
                  <a:pos x="822" y="222"/>
                </a:cxn>
                <a:cxn ang="0">
                  <a:pos x="820" y="150"/>
                </a:cxn>
                <a:cxn ang="0">
                  <a:pos x="840" y="180"/>
                </a:cxn>
                <a:cxn ang="0">
                  <a:pos x="840" y="470"/>
                </a:cxn>
                <a:cxn ang="0">
                  <a:pos x="818" y="520"/>
                </a:cxn>
                <a:cxn ang="0">
                  <a:pos x="822" y="264"/>
                </a:cxn>
                <a:cxn ang="0">
                  <a:pos x="622" y="120"/>
                </a:cxn>
                <a:cxn ang="0">
                  <a:pos x="600" y="84"/>
                </a:cxn>
                <a:cxn ang="0">
                  <a:pos x="152" y="480"/>
                </a:cxn>
                <a:cxn ang="0">
                  <a:pos x="318" y="614"/>
                </a:cxn>
                <a:cxn ang="0">
                  <a:pos x="318" y="624"/>
                </a:cxn>
                <a:cxn ang="0">
                  <a:pos x="264" y="592"/>
                </a:cxn>
                <a:cxn ang="0">
                  <a:pos x="106" y="360"/>
                </a:cxn>
                <a:cxn ang="0">
                  <a:pos x="430" y="82"/>
                </a:cxn>
                <a:cxn ang="0">
                  <a:pos x="64" y="282"/>
                </a:cxn>
                <a:cxn ang="0">
                  <a:pos x="130" y="564"/>
                </a:cxn>
                <a:cxn ang="0">
                  <a:pos x="88" y="200"/>
                </a:cxn>
              </a:cxnLst>
              <a:rect l="0" t="0" r="r" b="b"/>
              <a:pathLst>
                <a:path w="898" h="796">
                  <a:moveTo>
                    <a:pt x="30" y="440"/>
                  </a:moveTo>
                  <a:lnTo>
                    <a:pt x="30" y="440"/>
                  </a:lnTo>
                  <a:lnTo>
                    <a:pt x="34" y="446"/>
                  </a:lnTo>
                  <a:lnTo>
                    <a:pt x="38" y="452"/>
                  </a:lnTo>
                  <a:lnTo>
                    <a:pt x="40" y="466"/>
                  </a:lnTo>
                  <a:lnTo>
                    <a:pt x="40" y="480"/>
                  </a:lnTo>
                  <a:lnTo>
                    <a:pt x="44" y="494"/>
                  </a:lnTo>
                  <a:lnTo>
                    <a:pt x="46" y="486"/>
                  </a:lnTo>
                  <a:lnTo>
                    <a:pt x="48" y="502"/>
                  </a:lnTo>
                  <a:lnTo>
                    <a:pt x="56" y="498"/>
                  </a:lnTo>
                  <a:lnTo>
                    <a:pt x="56" y="498"/>
                  </a:lnTo>
                  <a:lnTo>
                    <a:pt x="60" y="508"/>
                  </a:lnTo>
                  <a:lnTo>
                    <a:pt x="66" y="516"/>
                  </a:lnTo>
                  <a:lnTo>
                    <a:pt x="76" y="532"/>
                  </a:lnTo>
                  <a:lnTo>
                    <a:pt x="84" y="548"/>
                  </a:lnTo>
                  <a:lnTo>
                    <a:pt x="86" y="554"/>
                  </a:lnTo>
                  <a:lnTo>
                    <a:pt x="84" y="560"/>
                  </a:lnTo>
                  <a:lnTo>
                    <a:pt x="94" y="548"/>
                  </a:lnTo>
                  <a:lnTo>
                    <a:pt x="94" y="548"/>
                  </a:lnTo>
                  <a:lnTo>
                    <a:pt x="102" y="578"/>
                  </a:lnTo>
                  <a:lnTo>
                    <a:pt x="100" y="558"/>
                  </a:lnTo>
                  <a:lnTo>
                    <a:pt x="100" y="558"/>
                  </a:lnTo>
                  <a:lnTo>
                    <a:pt x="116" y="578"/>
                  </a:lnTo>
                  <a:lnTo>
                    <a:pt x="130" y="598"/>
                  </a:lnTo>
                  <a:lnTo>
                    <a:pt x="142" y="616"/>
                  </a:lnTo>
                  <a:lnTo>
                    <a:pt x="150" y="624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4" y="620"/>
                  </a:lnTo>
                  <a:lnTo>
                    <a:pt x="156" y="622"/>
                  </a:lnTo>
                  <a:lnTo>
                    <a:pt x="160" y="630"/>
                  </a:lnTo>
                  <a:lnTo>
                    <a:pt x="162" y="622"/>
                  </a:lnTo>
                  <a:lnTo>
                    <a:pt x="162" y="622"/>
                  </a:lnTo>
                  <a:lnTo>
                    <a:pt x="174" y="630"/>
                  </a:lnTo>
                  <a:lnTo>
                    <a:pt x="184" y="638"/>
                  </a:lnTo>
                  <a:lnTo>
                    <a:pt x="204" y="648"/>
                  </a:lnTo>
                  <a:lnTo>
                    <a:pt x="226" y="658"/>
                  </a:lnTo>
                  <a:lnTo>
                    <a:pt x="238" y="666"/>
                  </a:lnTo>
                  <a:lnTo>
                    <a:pt x="250" y="676"/>
                  </a:lnTo>
                  <a:lnTo>
                    <a:pt x="250" y="676"/>
                  </a:lnTo>
                  <a:lnTo>
                    <a:pt x="254" y="678"/>
                  </a:lnTo>
                  <a:lnTo>
                    <a:pt x="252" y="674"/>
                  </a:lnTo>
                  <a:lnTo>
                    <a:pt x="248" y="670"/>
                  </a:lnTo>
                  <a:lnTo>
                    <a:pt x="248" y="668"/>
                  </a:lnTo>
                  <a:lnTo>
                    <a:pt x="248" y="666"/>
                  </a:lnTo>
                  <a:lnTo>
                    <a:pt x="248" y="666"/>
                  </a:lnTo>
                  <a:lnTo>
                    <a:pt x="254" y="668"/>
                  </a:lnTo>
                  <a:lnTo>
                    <a:pt x="262" y="672"/>
                  </a:lnTo>
                  <a:lnTo>
                    <a:pt x="266" y="678"/>
                  </a:lnTo>
                  <a:lnTo>
                    <a:pt x="270" y="682"/>
                  </a:lnTo>
                  <a:lnTo>
                    <a:pt x="270" y="682"/>
                  </a:lnTo>
                  <a:lnTo>
                    <a:pt x="270" y="678"/>
                  </a:lnTo>
                  <a:lnTo>
                    <a:pt x="268" y="674"/>
                  </a:lnTo>
                  <a:lnTo>
                    <a:pt x="264" y="668"/>
                  </a:lnTo>
                  <a:lnTo>
                    <a:pt x="264" y="666"/>
                  </a:lnTo>
                  <a:lnTo>
                    <a:pt x="264" y="664"/>
                  </a:lnTo>
                  <a:lnTo>
                    <a:pt x="266" y="662"/>
                  </a:lnTo>
                  <a:lnTo>
                    <a:pt x="272" y="662"/>
                  </a:lnTo>
                  <a:lnTo>
                    <a:pt x="272" y="662"/>
                  </a:lnTo>
                  <a:lnTo>
                    <a:pt x="274" y="664"/>
                  </a:lnTo>
                  <a:lnTo>
                    <a:pt x="274" y="664"/>
                  </a:lnTo>
                  <a:lnTo>
                    <a:pt x="276" y="660"/>
                  </a:lnTo>
                  <a:lnTo>
                    <a:pt x="276" y="658"/>
                  </a:lnTo>
                  <a:lnTo>
                    <a:pt x="278" y="656"/>
                  </a:lnTo>
                  <a:lnTo>
                    <a:pt x="280" y="656"/>
                  </a:lnTo>
                  <a:lnTo>
                    <a:pt x="286" y="658"/>
                  </a:lnTo>
                  <a:lnTo>
                    <a:pt x="284" y="676"/>
                  </a:lnTo>
                  <a:lnTo>
                    <a:pt x="284" y="676"/>
                  </a:lnTo>
                  <a:lnTo>
                    <a:pt x="290" y="676"/>
                  </a:lnTo>
                  <a:lnTo>
                    <a:pt x="294" y="674"/>
                  </a:lnTo>
                  <a:lnTo>
                    <a:pt x="298" y="672"/>
                  </a:lnTo>
                  <a:lnTo>
                    <a:pt x="306" y="674"/>
                  </a:lnTo>
                  <a:lnTo>
                    <a:pt x="306" y="674"/>
                  </a:lnTo>
                  <a:lnTo>
                    <a:pt x="308" y="678"/>
                  </a:lnTo>
                  <a:lnTo>
                    <a:pt x="308" y="682"/>
                  </a:lnTo>
                  <a:lnTo>
                    <a:pt x="300" y="686"/>
                  </a:lnTo>
                  <a:lnTo>
                    <a:pt x="296" y="686"/>
                  </a:lnTo>
                  <a:lnTo>
                    <a:pt x="296" y="688"/>
                  </a:lnTo>
                  <a:lnTo>
                    <a:pt x="298" y="692"/>
                  </a:lnTo>
                  <a:lnTo>
                    <a:pt x="304" y="696"/>
                  </a:lnTo>
                  <a:lnTo>
                    <a:pt x="304" y="696"/>
                  </a:lnTo>
                  <a:lnTo>
                    <a:pt x="310" y="696"/>
                  </a:lnTo>
                  <a:lnTo>
                    <a:pt x="318" y="696"/>
                  </a:lnTo>
                  <a:lnTo>
                    <a:pt x="334" y="690"/>
                  </a:lnTo>
                  <a:lnTo>
                    <a:pt x="344" y="686"/>
                  </a:lnTo>
                  <a:lnTo>
                    <a:pt x="352" y="684"/>
                  </a:lnTo>
                  <a:lnTo>
                    <a:pt x="362" y="686"/>
                  </a:lnTo>
                  <a:lnTo>
                    <a:pt x="370" y="690"/>
                  </a:lnTo>
                  <a:lnTo>
                    <a:pt x="370" y="690"/>
                  </a:lnTo>
                  <a:lnTo>
                    <a:pt x="378" y="688"/>
                  </a:lnTo>
                  <a:lnTo>
                    <a:pt x="382" y="684"/>
                  </a:lnTo>
                  <a:lnTo>
                    <a:pt x="382" y="682"/>
                  </a:lnTo>
                  <a:lnTo>
                    <a:pt x="382" y="678"/>
                  </a:lnTo>
                  <a:lnTo>
                    <a:pt x="382" y="674"/>
                  </a:lnTo>
                  <a:lnTo>
                    <a:pt x="382" y="672"/>
                  </a:lnTo>
                  <a:lnTo>
                    <a:pt x="388" y="672"/>
                  </a:lnTo>
                  <a:lnTo>
                    <a:pt x="396" y="674"/>
                  </a:lnTo>
                  <a:lnTo>
                    <a:pt x="380" y="660"/>
                  </a:lnTo>
                  <a:lnTo>
                    <a:pt x="380" y="660"/>
                  </a:lnTo>
                  <a:lnTo>
                    <a:pt x="382" y="656"/>
                  </a:lnTo>
                  <a:lnTo>
                    <a:pt x="386" y="654"/>
                  </a:lnTo>
                  <a:lnTo>
                    <a:pt x="390" y="652"/>
                  </a:lnTo>
                  <a:lnTo>
                    <a:pt x="396" y="654"/>
                  </a:lnTo>
                  <a:lnTo>
                    <a:pt x="396" y="654"/>
                  </a:lnTo>
                  <a:lnTo>
                    <a:pt x="402" y="666"/>
                  </a:lnTo>
                  <a:lnTo>
                    <a:pt x="408" y="670"/>
                  </a:lnTo>
                  <a:lnTo>
                    <a:pt x="412" y="674"/>
                  </a:lnTo>
                  <a:lnTo>
                    <a:pt x="412" y="674"/>
                  </a:lnTo>
                  <a:lnTo>
                    <a:pt x="406" y="668"/>
                  </a:lnTo>
                  <a:lnTo>
                    <a:pt x="406" y="664"/>
                  </a:lnTo>
                  <a:lnTo>
                    <a:pt x="408" y="660"/>
                  </a:lnTo>
                  <a:lnTo>
                    <a:pt x="414" y="658"/>
                  </a:lnTo>
                  <a:lnTo>
                    <a:pt x="420" y="654"/>
                  </a:lnTo>
                  <a:lnTo>
                    <a:pt x="422" y="650"/>
                  </a:lnTo>
                  <a:lnTo>
                    <a:pt x="422" y="646"/>
                  </a:lnTo>
                  <a:lnTo>
                    <a:pt x="418" y="640"/>
                  </a:lnTo>
                  <a:lnTo>
                    <a:pt x="426" y="642"/>
                  </a:lnTo>
                  <a:lnTo>
                    <a:pt x="426" y="642"/>
                  </a:lnTo>
                  <a:lnTo>
                    <a:pt x="426" y="640"/>
                  </a:lnTo>
                  <a:lnTo>
                    <a:pt x="426" y="638"/>
                  </a:lnTo>
                  <a:lnTo>
                    <a:pt x="438" y="638"/>
                  </a:lnTo>
                  <a:lnTo>
                    <a:pt x="438" y="638"/>
                  </a:lnTo>
                  <a:lnTo>
                    <a:pt x="426" y="632"/>
                  </a:lnTo>
                  <a:lnTo>
                    <a:pt x="422" y="628"/>
                  </a:lnTo>
                  <a:lnTo>
                    <a:pt x="422" y="626"/>
                  </a:lnTo>
                  <a:lnTo>
                    <a:pt x="422" y="622"/>
                  </a:lnTo>
                  <a:lnTo>
                    <a:pt x="42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14"/>
                  </a:lnTo>
                  <a:lnTo>
                    <a:pt x="442" y="608"/>
                  </a:lnTo>
                  <a:lnTo>
                    <a:pt x="444" y="604"/>
                  </a:lnTo>
                  <a:lnTo>
                    <a:pt x="446" y="600"/>
                  </a:lnTo>
                  <a:lnTo>
                    <a:pt x="446" y="600"/>
                  </a:lnTo>
                  <a:lnTo>
                    <a:pt x="424" y="586"/>
                  </a:lnTo>
                  <a:lnTo>
                    <a:pt x="404" y="574"/>
                  </a:lnTo>
                  <a:lnTo>
                    <a:pt x="404" y="574"/>
                  </a:lnTo>
                  <a:lnTo>
                    <a:pt x="406" y="582"/>
                  </a:lnTo>
                  <a:lnTo>
                    <a:pt x="408" y="586"/>
                  </a:lnTo>
                  <a:lnTo>
                    <a:pt x="406" y="588"/>
                  </a:lnTo>
                  <a:lnTo>
                    <a:pt x="406" y="588"/>
                  </a:lnTo>
                  <a:lnTo>
                    <a:pt x="402" y="588"/>
                  </a:lnTo>
                  <a:lnTo>
                    <a:pt x="400" y="588"/>
                  </a:lnTo>
                  <a:lnTo>
                    <a:pt x="396" y="584"/>
                  </a:lnTo>
                  <a:lnTo>
                    <a:pt x="392" y="580"/>
                  </a:lnTo>
                  <a:lnTo>
                    <a:pt x="390" y="580"/>
                  </a:lnTo>
                  <a:lnTo>
                    <a:pt x="386" y="580"/>
                  </a:lnTo>
                  <a:lnTo>
                    <a:pt x="388" y="588"/>
                  </a:lnTo>
                  <a:lnTo>
                    <a:pt x="388" y="588"/>
                  </a:lnTo>
                  <a:lnTo>
                    <a:pt x="388" y="586"/>
                  </a:lnTo>
                  <a:lnTo>
                    <a:pt x="390" y="584"/>
                  </a:lnTo>
                  <a:lnTo>
                    <a:pt x="390" y="584"/>
                  </a:lnTo>
                  <a:lnTo>
                    <a:pt x="392" y="584"/>
                  </a:lnTo>
                  <a:lnTo>
                    <a:pt x="394" y="584"/>
                  </a:lnTo>
                  <a:lnTo>
                    <a:pt x="394" y="590"/>
                  </a:lnTo>
                  <a:lnTo>
                    <a:pt x="394" y="590"/>
                  </a:lnTo>
                  <a:lnTo>
                    <a:pt x="392" y="592"/>
                  </a:lnTo>
                  <a:lnTo>
                    <a:pt x="388" y="594"/>
                  </a:lnTo>
                  <a:lnTo>
                    <a:pt x="382" y="592"/>
                  </a:lnTo>
                  <a:lnTo>
                    <a:pt x="378" y="588"/>
                  </a:lnTo>
                  <a:lnTo>
                    <a:pt x="376" y="582"/>
                  </a:lnTo>
                  <a:lnTo>
                    <a:pt x="376" y="582"/>
                  </a:lnTo>
                  <a:lnTo>
                    <a:pt x="372" y="580"/>
                  </a:lnTo>
                  <a:lnTo>
                    <a:pt x="368" y="582"/>
                  </a:lnTo>
                  <a:lnTo>
                    <a:pt x="366" y="584"/>
                  </a:lnTo>
                  <a:lnTo>
                    <a:pt x="366" y="588"/>
                  </a:lnTo>
                  <a:lnTo>
                    <a:pt x="364" y="594"/>
                  </a:lnTo>
                  <a:lnTo>
                    <a:pt x="364" y="596"/>
                  </a:lnTo>
                  <a:lnTo>
                    <a:pt x="364" y="598"/>
                  </a:lnTo>
                  <a:lnTo>
                    <a:pt x="364" y="598"/>
                  </a:lnTo>
                  <a:lnTo>
                    <a:pt x="362" y="592"/>
                  </a:lnTo>
                  <a:lnTo>
                    <a:pt x="358" y="588"/>
                  </a:lnTo>
                  <a:lnTo>
                    <a:pt x="350" y="584"/>
                  </a:lnTo>
                  <a:lnTo>
                    <a:pt x="340" y="582"/>
                  </a:lnTo>
                  <a:lnTo>
                    <a:pt x="334" y="580"/>
                  </a:lnTo>
                  <a:lnTo>
                    <a:pt x="332" y="576"/>
                  </a:lnTo>
                  <a:lnTo>
                    <a:pt x="334" y="588"/>
                  </a:lnTo>
                  <a:lnTo>
                    <a:pt x="334" y="588"/>
                  </a:lnTo>
                  <a:lnTo>
                    <a:pt x="328" y="588"/>
                  </a:lnTo>
                  <a:lnTo>
                    <a:pt x="322" y="588"/>
                  </a:lnTo>
                  <a:lnTo>
                    <a:pt x="318" y="586"/>
                  </a:lnTo>
                  <a:lnTo>
                    <a:pt x="316" y="584"/>
                  </a:lnTo>
                  <a:lnTo>
                    <a:pt x="310" y="578"/>
                  </a:lnTo>
                  <a:lnTo>
                    <a:pt x="306" y="572"/>
                  </a:lnTo>
                  <a:lnTo>
                    <a:pt x="304" y="580"/>
                  </a:lnTo>
                  <a:lnTo>
                    <a:pt x="304" y="580"/>
                  </a:lnTo>
                  <a:lnTo>
                    <a:pt x="300" y="578"/>
                  </a:lnTo>
                  <a:lnTo>
                    <a:pt x="294" y="576"/>
                  </a:lnTo>
                  <a:lnTo>
                    <a:pt x="282" y="576"/>
                  </a:lnTo>
                  <a:lnTo>
                    <a:pt x="278" y="574"/>
                  </a:lnTo>
                  <a:lnTo>
                    <a:pt x="274" y="572"/>
                  </a:lnTo>
                  <a:lnTo>
                    <a:pt x="272" y="566"/>
                  </a:lnTo>
                  <a:lnTo>
                    <a:pt x="274" y="556"/>
                  </a:lnTo>
                  <a:lnTo>
                    <a:pt x="272" y="562"/>
                  </a:lnTo>
                  <a:lnTo>
                    <a:pt x="272" y="562"/>
                  </a:lnTo>
                  <a:lnTo>
                    <a:pt x="266" y="560"/>
                  </a:lnTo>
                  <a:lnTo>
                    <a:pt x="258" y="556"/>
                  </a:lnTo>
                  <a:lnTo>
                    <a:pt x="254" y="552"/>
                  </a:lnTo>
                  <a:lnTo>
                    <a:pt x="252" y="550"/>
                  </a:lnTo>
                  <a:lnTo>
                    <a:pt x="252" y="546"/>
                  </a:lnTo>
                  <a:lnTo>
                    <a:pt x="252" y="546"/>
                  </a:lnTo>
                  <a:lnTo>
                    <a:pt x="246" y="548"/>
                  </a:lnTo>
                  <a:lnTo>
                    <a:pt x="242" y="550"/>
                  </a:lnTo>
                  <a:lnTo>
                    <a:pt x="242" y="550"/>
                  </a:lnTo>
                  <a:lnTo>
                    <a:pt x="242" y="542"/>
                  </a:lnTo>
                  <a:lnTo>
                    <a:pt x="240" y="540"/>
                  </a:lnTo>
                  <a:lnTo>
                    <a:pt x="226" y="534"/>
                  </a:lnTo>
                  <a:lnTo>
                    <a:pt x="226" y="534"/>
                  </a:lnTo>
                  <a:lnTo>
                    <a:pt x="226" y="538"/>
                  </a:lnTo>
                  <a:lnTo>
                    <a:pt x="224" y="544"/>
                  </a:lnTo>
                  <a:lnTo>
                    <a:pt x="220" y="552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14" y="556"/>
                  </a:lnTo>
                  <a:lnTo>
                    <a:pt x="210" y="554"/>
                  </a:lnTo>
                  <a:lnTo>
                    <a:pt x="210" y="550"/>
                  </a:lnTo>
                  <a:lnTo>
                    <a:pt x="210" y="544"/>
                  </a:lnTo>
                  <a:lnTo>
                    <a:pt x="212" y="534"/>
                  </a:lnTo>
                  <a:lnTo>
                    <a:pt x="212" y="528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06" y="524"/>
                  </a:lnTo>
                  <a:lnTo>
                    <a:pt x="206" y="526"/>
                  </a:lnTo>
                  <a:lnTo>
                    <a:pt x="206" y="530"/>
                  </a:lnTo>
                  <a:lnTo>
                    <a:pt x="208" y="536"/>
                  </a:lnTo>
                  <a:lnTo>
                    <a:pt x="208" y="542"/>
                  </a:lnTo>
                  <a:lnTo>
                    <a:pt x="208" y="542"/>
                  </a:lnTo>
                  <a:lnTo>
                    <a:pt x="202" y="534"/>
                  </a:lnTo>
                  <a:lnTo>
                    <a:pt x="194" y="530"/>
                  </a:lnTo>
                  <a:lnTo>
                    <a:pt x="176" y="522"/>
                  </a:lnTo>
                  <a:lnTo>
                    <a:pt x="168" y="518"/>
                  </a:lnTo>
                  <a:lnTo>
                    <a:pt x="162" y="514"/>
                  </a:lnTo>
                  <a:lnTo>
                    <a:pt x="160" y="506"/>
                  </a:lnTo>
                  <a:lnTo>
                    <a:pt x="164" y="496"/>
                  </a:lnTo>
                  <a:lnTo>
                    <a:pt x="176" y="500"/>
                  </a:lnTo>
                  <a:lnTo>
                    <a:pt x="176" y="500"/>
                  </a:lnTo>
                  <a:lnTo>
                    <a:pt x="174" y="488"/>
                  </a:lnTo>
                  <a:lnTo>
                    <a:pt x="174" y="486"/>
                  </a:lnTo>
                  <a:lnTo>
                    <a:pt x="172" y="488"/>
                  </a:lnTo>
                  <a:lnTo>
                    <a:pt x="172" y="488"/>
                  </a:lnTo>
                  <a:lnTo>
                    <a:pt x="174" y="488"/>
                  </a:lnTo>
                  <a:lnTo>
                    <a:pt x="174" y="490"/>
                  </a:lnTo>
                  <a:lnTo>
                    <a:pt x="172" y="494"/>
                  </a:lnTo>
                  <a:lnTo>
                    <a:pt x="172" y="494"/>
                  </a:lnTo>
                  <a:lnTo>
                    <a:pt x="162" y="488"/>
                  </a:lnTo>
                  <a:lnTo>
                    <a:pt x="158" y="480"/>
                  </a:lnTo>
                  <a:lnTo>
                    <a:pt x="156" y="472"/>
                  </a:lnTo>
                  <a:lnTo>
                    <a:pt x="156" y="462"/>
                  </a:lnTo>
                  <a:lnTo>
                    <a:pt x="156" y="444"/>
                  </a:lnTo>
                  <a:lnTo>
                    <a:pt x="154" y="436"/>
                  </a:lnTo>
                  <a:lnTo>
                    <a:pt x="150" y="428"/>
                  </a:lnTo>
                  <a:lnTo>
                    <a:pt x="150" y="428"/>
                  </a:lnTo>
                  <a:lnTo>
                    <a:pt x="146" y="434"/>
                  </a:lnTo>
                  <a:lnTo>
                    <a:pt x="142" y="438"/>
                  </a:lnTo>
                  <a:lnTo>
                    <a:pt x="142" y="438"/>
                  </a:lnTo>
                  <a:lnTo>
                    <a:pt x="140" y="434"/>
                  </a:lnTo>
                  <a:lnTo>
                    <a:pt x="140" y="430"/>
                  </a:lnTo>
                  <a:lnTo>
                    <a:pt x="146" y="422"/>
                  </a:lnTo>
                  <a:lnTo>
                    <a:pt x="150" y="418"/>
                  </a:lnTo>
                  <a:lnTo>
                    <a:pt x="152" y="412"/>
                  </a:lnTo>
                  <a:lnTo>
                    <a:pt x="150" y="408"/>
                  </a:lnTo>
                  <a:lnTo>
                    <a:pt x="146" y="402"/>
                  </a:lnTo>
                  <a:lnTo>
                    <a:pt x="142" y="408"/>
                  </a:lnTo>
                  <a:lnTo>
                    <a:pt x="142" y="408"/>
                  </a:lnTo>
                  <a:lnTo>
                    <a:pt x="140" y="404"/>
                  </a:lnTo>
                  <a:lnTo>
                    <a:pt x="140" y="400"/>
                  </a:lnTo>
                  <a:lnTo>
                    <a:pt x="144" y="398"/>
                  </a:lnTo>
                  <a:lnTo>
                    <a:pt x="146" y="396"/>
                  </a:lnTo>
                  <a:lnTo>
                    <a:pt x="146" y="396"/>
                  </a:lnTo>
                  <a:lnTo>
                    <a:pt x="138" y="396"/>
                  </a:lnTo>
                  <a:lnTo>
                    <a:pt x="134" y="394"/>
                  </a:lnTo>
                  <a:lnTo>
                    <a:pt x="130" y="386"/>
                  </a:lnTo>
                  <a:lnTo>
                    <a:pt x="128" y="380"/>
                  </a:lnTo>
                  <a:lnTo>
                    <a:pt x="126" y="370"/>
                  </a:lnTo>
                  <a:lnTo>
                    <a:pt x="122" y="362"/>
                  </a:lnTo>
                  <a:lnTo>
                    <a:pt x="116" y="354"/>
                  </a:lnTo>
                  <a:lnTo>
                    <a:pt x="108" y="348"/>
                  </a:lnTo>
                  <a:lnTo>
                    <a:pt x="108" y="348"/>
                  </a:lnTo>
                  <a:lnTo>
                    <a:pt x="118" y="338"/>
                  </a:lnTo>
                  <a:lnTo>
                    <a:pt x="124" y="326"/>
                  </a:lnTo>
                  <a:lnTo>
                    <a:pt x="130" y="316"/>
                  </a:lnTo>
                  <a:lnTo>
                    <a:pt x="130" y="310"/>
                  </a:lnTo>
                  <a:lnTo>
                    <a:pt x="130" y="306"/>
                  </a:lnTo>
                  <a:lnTo>
                    <a:pt x="130" y="306"/>
                  </a:lnTo>
                  <a:lnTo>
                    <a:pt x="126" y="302"/>
                  </a:lnTo>
                  <a:lnTo>
                    <a:pt x="122" y="300"/>
                  </a:lnTo>
                  <a:lnTo>
                    <a:pt x="118" y="302"/>
                  </a:lnTo>
                  <a:lnTo>
                    <a:pt x="114" y="302"/>
                  </a:lnTo>
                  <a:lnTo>
                    <a:pt x="108" y="306"/>
                  </a:lnTo>
                  <a:lnTo>
                    <a:pt x="104" y="306"/>
                  </a:lnTo>
                  <a:lnTo>
                    <a:pt x="98" y="306"/>
                  </a:lnTo>
                  <a:lnTo>
                    <a:pt x="98" y="306"/>
                  </a:lnTo>
                  <a:lnTo>
                    <a:pt x="102" y="298"/>
                  </a:lnTo>
                  <a:lnTo>
                    <a:pt x="108" y="294"/>
                  </a:lnTo>
                  <a:lnTo>
                    <a:pt x="114" y="288"/>
                  </a:lnTo>
                  <a:lnTo>
                    <a:pt x="116" y="278"/>
                  </a:lnTo>
                  <a:lnTo>
                    <a:pt x="116" y="278"/>
                  </a:lnTo>
                  <a:lnTo>
                    <a:pt x="120" y="282"/>
                  </a:lnTo>
                  <a:lnTo>
                    <a:pt x="124" y="286"/>
                  </a:lnTo>
                  <a:lnTo>
                    <a:pt x="132" y="296"/>
                  </a:lnTo>
                  <a:lnTo>
                    <a:pt x="134" y="298"/>
                  </a:lnTo>
                  <a:lnTo>
                    <a:pt x="138" y="300"/>
                  </a:lnTo>
                  <a:lnTo>
                    <a:pt x="144" y="298"/>
                  </a:lnTo>
                  <a:lnTo>
                    <a:pt x="148" y="294"/>
                  </a:lnTo>
                  <a:lnTo>
                    <a:pt x="144" y="288"/>
                  </a:lnTo>
                  <a:lnTo>
                    <a:pt x="144" y="288"/>
                  </a:lnTo>
                  <a:lnTo>
                    <a:pt x="144" y="292"/>
                  </a:lnTo>
                  <a:lnTo>
                    <a:pt x="144" y="294"/>
                  </a:lnTo>
                  <a:lnTo>
                    <a:pt x="142" y="296"/>
                  </a:lnTo>
                  <a:lnTo>
                    <a:pt x="142" y="296"/>
                  </a:lnTo>
                  <a:lnTo>
                    <a:pt x="136" y="298"/>
                  </a:lnTo>
                  <a:lnTo>
                    <a:pt x="134" y="294"/>
                  </a:lnTo>
                  <a:lnTo>
                    <a:pt x="134" y="290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40" y="276"/>
                  </a:lnTo>
                  <a:lnTo>
                    <a:pt x="148" y="264"/>
                  </a:lnTo>
                  <a:lnTo>
                    <a:pt x="148" y="264"/>
                  </a:lnTo>
                  <a:lnTo>
                    <a:pt x="152" y="268"/>
                  </a:lnTo>
                  <a:lnTo>
                    <a:pt x="154" y="270"/>
                  </a:lnTo>
                  <a:lnTo>
                    <a:pt x="154" y="276"/>
                  </a:lnTo>
                  <a:lnTo>
                    <a:pt x="154" y="282"/>
                  </a:lnTo>
                  <a:lnTo>
                    <a:pt x="154" y="284"/>
                  </a:lnTo>
                  <a:lnTo>
                    <a:pt x="154" y="284"/>
                  </a:lnTo>
                  <a:lnTo>
                    <a:pt x="156" y="270"/>
                  </a:lnTo>
                  <a:lnTo>
                    <a:pt x="160" y="252"/>
                  </a:lnTo>
                  <a:lnTo>
                    <a:pt x="164" y="244"/>
                  </a:lnTo>
                  <a:lnTo>
                    <a:pt x="168" y="236"/>
                  </a:lnTo>
                  <a:lnTo>
                    <a:pt x="174" y="230"/>
                  </a:lnTo>
                  <a:lnTo>
                    <a:pt x="182" y="226"/>
                  </a:lnTo>
                  <a:lnTo>
                    <a:pt x="176" y="224"/>
                  </a:lnTo>
                  <a:lnTo>
                    <a:pt x="176" y="224"/>
                  </a:lnTo>
                  <a:lnTo>
                    <a:pt x="184" y="220"/>
                  </a:lnTo>
                  <a:lnTo>
                    <a:pt x="188" y="216"/>
                  </a:lnTo>
                  <a:lnTo>
                    <a:pt x="188" y="210"/>
                  </a:lnTo>
                  <a:lnTo>
                    <a:pt x="188" y="206"/>
                  </a:lnTo>
                  <a:lnTo>
                    <a:pt x="188" y="202"/>
                  </a:lnTo>
                  <a:lnTo>
                    <a:pt x="190" y="198"/>
                  </a:lnTo>
                  <a:lnTo>
                    <a:pt x="194" y="198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06" y="196"/>
                  </a:lnTo>
                  <a:lnTo>
                    <a:pt x="206" y="192"/>
                  </a:lnTo>
                  <a:lnTo>
                    <a:pt x="202" y="188"/>
                  </a:lnTo>
                  <a:lnTo>
                    <a:pt x="200" y="186"/>
                  </a:lnTo>
                  <a:lnTo>
                    <a:pt x="200" y="184"/>
                  </a:lnTo>
                  <a:lnTo>
                    <a:pt x="202" y="180"/>
                  </a:lnTo>
                  <a:lnTo>
                    <a:pt x="206" y="178"/>
                  </a:lnTo>
                  <a:lnTo>
                    <a:pt x="206" y="178"/>
                  </a:lnTo>
                  <a:lnTo>
                    <a:pt x="210" y="176"/>
                  </a:lnTo>
                  <a:lnTo>
                    <a:pt x="210" y="178"/>
                  </a:lnTo>
                  <a:lnTo>
                    <a:pt x="212" y="182"/>
                  </a:lnTo>
                  <a:lnTo>
                    <a:pt x="212" y="182"/>
                  </a:lnTo>
                  <a:lnTo>
                    <a:pt x="218" y="180"/>
                  </a:lnTo>
                  <a:lnTo>
                    <a:pt x="222" y="178"/>
                  </a:lnTo>
                  <a:lnTo>
                    <a:pt x="224" y="172"/>
                  </a:lnTo>
                  <a:lnTo>
                    <a:pt x="224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8" y="168"/>
                  </a:lnTo>
                  <a:lnTo>
                    <a:pt x="228" y="156"/>
                  </a:lnTo>
                  <a:lnTo>
                    <a:pt x="228" y="156"/>
                  </a:lnTo>
                  <a:lnTo>
                    <a:pt x="238" y="156"/>
                  </a:lnTo>
                  <a:lnTo>
                    <a:pt x="248" y="158"/>
                  </a:lnTo>
                  <a:lnTo>
                    <a:pt x="270" y="162"/>
                  </a:lnTo>
                  <a:lnTo>
                    <a:pt x="290" y="164"/>
                  </a:lnTo>
                  <a:lnTo>
                    <a:pt x="298" y="162"/>
                  </a:lnTo>
                  <a:lnTo>
                    <a:pt x="306" y="158"/>
                  </a:lnTo>
                  <a:lnTo>
                    <a:pt x="306" y="158"/>
                  </a:lnTo>
                  <a:lnTo>
                    <a:pt x="304" y="156"/>
                  </a:lnTo>
                  <a:lnTo>
                    <a:pt x="302" y="154"/>
                  </a:lnTo>
                  <a:lnTo>
                    <a:pt x="294" y="152"/>
                  </a:lnTo>
                  <a:lnTo>
                    <a:pt x="288" y="150"/>
                  </a:lnTo>
                  <a:lnTo>
                    <a:pt x="282" y="146"/>
                  </a:lnTo>
                  <a:lnTo>
                    <a:pt x="282" y="146"/>
                  </a:lnTo>
                  <a:lnTo>
                    <a:pt x="294" y="148"/>
                  </a:lnTo>
                  <a:lnTo>
                    <a:pt x="306" y="148"/>
                  </a:lnTo>
                  <a:lnTo>
                    <a:pt x="320" y="146"/>
                  </a:lnTo>
                  <a:lnTo>
                    <a:pt x="332" y="142"/>
                  </a:lnTo>
                  <a:lnTo>
                    <a:pt x="356" y="134"/>
                  </a:lnTo>
                  <a:lnTo>
                    <a:pt x="368" y="132"/>
                  </a:lnTo>
                  <a:lnTo>
                    <a:pt x="380" y="132"/>
                  </a:lnTo>
                  <a:lnTo>
                    <a:pt x="380" y="132"/>
                  </a:lnTo>
                  <a:lnTo>
                    <a:pt x="378" y="136"/>
                  </a:lnTo>
                  <a:lnTo>
                    <a:pt x="380" y="140"/>
                  </a:lnTo>
                  <a:lnTo>
                    <a:pt x="384" y="148"/>
                  </a:lnTo>
                  <a:lnTo>
                    <a:pt x="386" y="152"/>
                  </a:lnTo>
                  <a:lnTo>
                    <a:pt x="388" y="156"/>
                  </a:lnTo>
                  <a:lnTo>
                    <a:pt x="386" y="160"/>
                  </a:lnTo>
                  <a:lnTo>
                    <a:pt x="382" y="164"/>
                  </a:lnTo>
                  <a:lnTo>
                    <a:pt x="382" y="164"/>
                  </a:lnTo>
                  <a:lnTo>
                    <a:pt x="380" y="160"/>
                  </a:lnTo>
                  <a:lnTo>
                    <a:pt x="376" y="158"/>
                  </a:lnTo>
                  <a:lnTo>
                    <a:pt x="374" y="158"/>
                  </a:lnTo>
                  <a:lnTo>
                    <a:pt x="372" y="158"/>
                  </a:lnTo>
                  <a:lnTo>
                    <a:pt x="366" y="162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4" y="168"/>
                  </a:lnTo>
                  <a:lnTo>
                    <a:pt x="368" y="170"/>
                  </a:lnTo>
                  <a:lnTo>
                    <a:pt x="374" y="172"/>
                  </a:lnTo>
                  <a:lnTo>
                    <a:pt x="378" y="170"/>
                  </a:lnTo>
                  <a:lnTo>
                    <a:pt x="388" y="168"/>
                  </a:lnTo>
                  <a:lnTo>
                    <a:pt x="398" y="162"/>
                  </a:lnTo>
                  <a:lnTo>
                    <a:pt x="406" y="156"/>
                  </a:lnTo>
                  <a:lnTo>
                    <a:pt x="414" y="154"/>
                  </a:lnTo>
                  <a:lnTo>
                    <a:pt x="418" y="152"/>
                  </a:lnTo>
                  <a:lnTo>
                    <a:pt x="422" y="154"/>
                  </a:lnTo>
                  <a:lnTo>
                    <a:pt x="424" y="156"/>
                  </a:lnTo>
                  <a:lnTo>
                    <a:pt x="426" y="160"/>
                  </a:lnTo>
                  <a:lnTo>
                    <a:pt x="428" y="148"/>
                  </a:lnTo>
                  <a:lnTo>
                    <a:pt x="428" y="148"/>
                  </a:lnTo>
                  <a:lnTo>
                    <a:pt x="432" y="150"/>
                  </a:lnTo>
                  <a:lnTo>
                    <a:pt x="436" y="154"/>
                  </a:lnTo>
                  <a:lnTo>
                    <a:pt x="440" y="158"/>
                  </a:lnTo>
                  <a:lnTo>
                    <a:pt x="438" y="160"/>
                  </a:lnTo>
                  <a:lnTo>
                    <a:pt x="438" y="162"/>
                  </a:lnTo>
                  <a:lnTo>
                    <a:pt x="438" y="162"/>
                  </a:lnTo>
                  <a:lnTo>
                    <a:pt x="464" y="148"/>
                  </a:lnTo>
                  <a:lnTo>
                    <a:pt x="464" y="148"/>
                  </a:lnTo>
                  <a:lnTo>
                    <a:pt x="454" y="142"/>
                  </a:lnTo>
                  <a:lnTo>
                    <a:pt x="442" y="136"/>
                  </a:lnTo>
                  <a:lnTo>
                    <a:pt x="436" y="134"/>
                  </a:lnTo>
                  <a:lnTo>
                    <a:pt x="430" y="134"/>
                  </a:lnTo>
                  <a:lnTo>
                    <a:pt x="426" y="136"/>
                  </a:lnTo>
                  <a:lnTo>
                    <a:pt x="424" y="138"/>
                  </a:lnTo>
                  <a:lnTo>
                    <a:pt x="424" y="138"/>
                  </a:lnTo>
                  <a:lnTo>
                    <a:pt x="420" y="136"/>
                  </a:lnTo>
                  <a:lnTo>
                    <a:pt x="420" y="132"/>
                  </a:lnTo>
                  <a:lnTo>
                    <a:pt x="424" y="128"/>
                  </a:lnTo>
                  <a:lnTo>
                    <a:pt x="426" y="124"/>
                  </a:lnTo>
                  <a:lnTo>
                    <a:pt x="426" y="120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30" y="120"/>
                  </a:lnTo>
                  <a:lnTo>
                    <a:pt x="436" y="120"/>
                  </a:lnTo>
                  <a:lnTo>
                    <a:pt x="438" y="120"/>
                  </a:lnTo>
                  <a:lnTo>
                    <a:pt x="440" y="116"/>
                  </a:lnTo>
                  <a:lnTo>
                    <a:pt x="446" y="110"/>
                  </a:lnTo>
                  <a:lnTo>
                    <a:pt x="450" y="106"/>
                  </a:lnTo>
                  <a:lnTo>
                    <a:pt x="456" y="106"/>
                  </a:lnTo>
                  <a:lnTo>
                    <a:pt x="456" y="106"/>
                  </a:lnTo>
                  <a:lnTo>
                    <a:pt x="454" y="112"/>
                  </a:lnTo>
                  <a:lnTo>
                    <a:pt x="456" y="118"/>
                  </a:lnTo>
                  <a:lnTo>
                    <a:pt x="460" y="120"/>
                  </a:lnTo>
                  <a:lnTo>
                    <a:pt x="466" y="124"/>
                  </a:lnTo>
                  <a:lnTo>
                    <a:pt x="474" y="130"/>
                  </a:lnTo>
                  <a:lnTo>
                    <a:pt x="478" y="132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6" y="134"/>
                  </a:lnTo>
                  <a:lnTo>
                    <a:pt x="494" y="134"/>
                  </a:lnTo>
                  <a:lnTo>
                    <a:pt x="500" y="138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18" y="140"/>
                  </a:lnTo>
                  <a:lnTo>
                    <a:pt x="532" y="136"/>
                  </a:lnTo>
                  <a:lnTo>
                    <a:pt x="546" y="132"/>
                  </a:lnTo>
                  <a:lnTo>
                    <a:pt x="554" y="132"/>
                  </a:lnTo>
                  <a:lnTo>
                    <a:pt x="560" y="134"/>
                  </a:lnTo>
                  <a:lnTo>
                    <a:pt x="560" y="134"/>
                  </a:lnTo>
                  <a:lnTo>
                    <a:pt x="550" y="124"/>
                  </a:lnTo>
                  <a:lnTo>
                    <a:pt x="546" y="118"/>
                  </a:lnTo>
                  <a:lnTo>
                    <a:pt x="544" y="110"/>
                  </a:lnTo>
                  <a:lnTo>
                    <a:pt x="544" y="110"/>
                  </a:lnTo>
                  <a:lnTo>
                    <a:pt x="550" y="114"/>
                  </a:lnTo>
                  <a:lnTo>
                    <a:pt x="558" y="114"/>
                  </a:lnTo>
                  <a:lnTo>
                    <a:pt x="562" y="112"/>
                  </a:lnTo>
                  <a:lnTo>
                    <a:pt x="564" y="104"/>
                  </a:lnTo>
                  <a:lnTo>
                    <a:pt x="564" y="104"/>
                  </a:lnTo>
                  <a:lnTo>
                    <a:pt x="554" y="98"/>
                  </a:lnTo>
                  <a:lnTo>
                    <a:pt x="548" y="98"/>
                  </a:lnTo>
                  <a:lnTo>
                    <a:pt x="546" y="102"/>
                  </a:lnTo>
                  <a:lnTo>
                    <a:pt x="544" y="108"/>
                  </a:lnTo>
                  <a:lnTo>
                    <a:pt x="542" y="114"/>
                  </a:lnTo>
                  <a:lnTo>
                    <a:pt x="540" y="120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26" y="118"/>
                  </a:lnTo>
                  <a:lnTo>
                    <a:pt x="526" y="118"/>
                  </a:lnTo>
                  <a:lnTo>
                    <a:pt x="518" y="110"/>
                  </a:lnTo>
                  <a:lnTo>
                    <a:pt x="512" y="104"/>
                  </a:lnTo>
                  <a:lnTo>
                    <a:pt x="504" y="102"/>
                  </a:lnTo>
                  <a:lnTo>
                    <a:pt x="492" y="98"/>
                  </a:lnTo>
                  <a:lnTo>
                    <a:pt x="492" y="98"/>
                  </a:lnTo>
                  <a:lnTo>
                    <a:pt x="496" y="94"/>
                  </a:lnTo>
                  <a:lnTo>
                    <a:pt x="496" y="88"/>
                  </a:lnTo>
                  <a:lnTo>
                    <a:pt x="498" y="76"/>
                  </a:lnTo>
                  <a:lnTo>
                    <a:pt x="498" y="76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54" y="88"/>
                  </a:lnTo>
                  <a:lnTo>
                    <a:pt x="564" y="88"/>
                  </a:lnTo>
                  <a:lnTo>
                    <a:pt x="574" y="92"/>
                  </a:lnTo>
                  <a:lnTo>
                    <a:pt x="574" y="92"/>
                  </a:lnTo>
                  <a:lnTo>
                    <a:pt x="578" y="96"/>
                  </a:lnTo>
                  <a:lnTo>
                    <a:pt x="580" y="100"/>
                  </a:lnTo>
                  <a:lnTo>
                    <a:pt x="582" y="110"/>
                  </a:lnTo>
                  <a:lnTo>
                    <a:pt x="584" y="116"/>
                  </a:lnTo>
                  <a:lnTo>
                    <a:pt x="586" y="120"/>
                  </a:lnTo>
                  <a:lnTo>
                    <a:pt x="590" y="124"/>
                  </a:lnTo>
                  <a:lnTo>
                    <a:pt x="598" y="126"/>
                  </a:lnTo>
                  <a:lnTo>
                    <a:pt x="578" y="134"/>
                  </a:lnTo>
                  <a:lnTo>
                    <a:pt x="578" y="134"/>
                  </a:lnTo>
                  <a:lnTo>
                    <a:pt x="584" y="132"/>
                  </a:lnTo>
                  <a:lnTo>
                    <a:pt x="588" y="132"/>
                  </a:lnTo>
                  <a:lnTo>
                    <a:pt x="590" y="134"/>
                  </a:lnTo>
                  <a:lnTo>
                    <a:pt x="590" y="136"/>
                  </a:lnTo>
                  <a:lnTo>
                    <a:pt x="592" y="142"/>
                  </a:lnTo>
                  <a:lnTo>
                    <a:pt x="594" y="146"/>
                  </a:lnTo>
                  <a:lnTo>
                    <a:pt x="598" y="148"/>
                  </a:lnTo>
                  <a:lnTo>
                    <a:pt x="592" y="138"/>
                  </a:lnTo>
                  <a:lnTo>
                    <a:pt x="592" y="138"/>
                  </a:lnTo>
                  <a:lnTo>
                    <a:pt x="600" y="136"/>
                  </a:lnTo>
                  <a:lnTo>
                    <a:pt x="604" y="138"/>
                  </a:lnTo>
                  <a:lnTo>
                    <a:pt x="608" y="142"/>
                  </a:lnTo>
                  <a:lnTo>
                    <a:pt x="610" y="146"/>
                  </a:lnTo>
                  <a:lnTo>
                    <a:pt x="604" y="130"/>
                  </a:lnTo>
                  <a:lnTo>
                    <a:pt x="604" y="130"/>
                  </a:lnTo>
                  <a:lnTo>
                    <a:pt x="610" y="130"/>
                  </a:lnTo>
                  <a:lnTo>
                    <a:pt x="614" y="130"/>
                  </a:lnTo>
                  <a:lnTo>
                    <a:pt x="618" y="132"/>
                  </a:lnTo>
                  <a:lnTo>
                    <a:pt x="620" y="138"/>
                  </a:lnTo>
                  <a:lnTo>
                    <a:pt x="620" y="138"/>
                  </a:lnTo>
                  <a:lnTo>
                    <a:pt x="622" y="128"/>
                  </a:lnTo>
                  <a:lnTo>
                    <a:pt x="622" y="128"/>
                  </a:lnTo>
                  <a:lnTo>
                    <a:pt x="626" y="132"/>
                  </a:lnTo>
                  <a:lnTo>
                    <a:pt x="632" y="134"/>
                  </a:lnTo>
                  <a:lnTo>
                    <a:pt x="632" y="134"/>
                  </a:lnTo>
                  <a:lnTo>
                    <a:pt x="628" y="132"/>
                  </a:lnTo>
                  <a:lnTo>
                    <a:pt x="626" y="130"/>
                  </a:lnTo>
                  <a:lnTo>
                    <a:pt x="626" y="128"/>
                  </a:lnTo>
                  <a:lnTo>
                    <a:pt x="626" y="128"/>
                  </a:lnTo>
                  <a:lnTo>
                    <a:pt x="634" y="130"/>
                  </a:lnTo>
                  <a:lnTo>
                    <a:pt x="638" y="130"/>
                  </a:lnTo>
                  <a:lnTo>
                    <a:pt x="642" y="126"/>
                  </a:lnTo>
                  <a:lnTo>
                    <a:pt x="642" y="124"/>
                  </a:lnTo>
                  <a:lnTo>
                    <a:pt x="644" y="118"/>
                  </a:lnTo>
                  <a:lnTo>
                    <a:pt x="648" y="118"/>
                  </a:lnTo>
                  <a:lnTo>
                    <a:pt x="652" y="118"/>
                  </a:lnTo>
                  <a:lnTo>
                    <a:pt x="652" y="118"/>
                  </a:lnTo>
                  <a:lnTo>
                    <a:pt x="652" y="116"/>
                  </a:lnTo>
                  <a:lnTo>
                    <a:pt x="654" y="114"/>
                  </a:lnTo>
                  <a:lnTo>
                    <a:pt x="662" y="112"/>
                  </a:lnTo>
                  <a:lnTo>
                    <a:pt x="662" y="112"/>
                  </a:lnTo>
                  <a:lnTo>
                    <a:pt x="660" y="120"/>
                  </a:lnTo>
                  <a:lnTo>
                    <a:pt x="662" y="126"/>
                  </a:lnTo>
                  <a:lnTo>
                    <a:pt x="666" y="132"/>
                  </a:lnTo>
                  <a:lnTo>
                    <a:pt x="670" y="140"/>
                  </a:lnTo>
                  <a:lnTo>
                    <a:pt x="678" y="150"/>
                  </a:lnTo>
                  <a:lnTo>
                    <a:pt x="682" y="156"/>
                  </a:lnTo>
                  <a:lnTo>
                    <a:pt x="682" y="162"/>
                  </a:lnTo>
                  <a:lnTo>
                    <a:pt x="682" y="162"/>
                  </a:lnTo>
                  <a:lnTo>
                    <a:pt x="682" y="162"/>
                  </a:lnTo>
                  <a:lnTo>
                    <a:pt x="688" y="170"/>
                  </a:lnTo>
                  <a:lnTo>
                    <a:pt x="694" y="180"/>
                  </a:lnTo>
                  <a:lnTo>
                    <a:pt x="694" y="180"/>
                  </a:lnTo>
                  <a:lnTo>
                    <a:pt x="694" y="176"/>
                  </a:lnTo>
                  <a:lnTo>
                    <a:pt x="696" y="174"/>
                  </a:lnTo>
                  <a:lnTo>
                    <a:pt x="700" y="174"/>
                  </a:lnTo>
                  <a:lnTo>
                    <a:pt x="704" y="174"/>
                  </a:lnTo>
                  <a:lnTo>
                    <a:pt x="704" y="172"/>
                  </a:lnTo>
                  <a:lnTo>
                    <a:pt x="704" y="172"/>
                  </a:lnTo>
                  <a:lnTo>
                    <a:pt x="706" y="172"/>
                  </a:lnTo>
                  <a:lnTo>
                    <a:pt x="708" y="168"/>
                  </a:lnTo>
                  <a:lnTo>
                    <a:pt x="712" y="162"/>
                  </a:lnTo>
                  <a:lnTo>
                    <a:pt x="714" y="158"/>
                  </a:lnTo>
                  <a:lnTo>
                    <a:pt x="716" y="158"/>
                  </a:lnTo>
                  <a:lnTo>
                    <a:pt x="720" y="158"/>
                  </a:lnTo>
                  <a:lnTo>
                    <a:pt x="724" y="162"/>
                  </a:lnTo>
                  <a:lnTo>
                    <a:pt x="724" y="162"/>
                  </a:lnTo>
                  <a:lnTo>
                    <a:pt x="728" y="174"/>
                  </a:lnTo>
                  <a:lnTo>
                    <a:pt x="728" y="174"/>
                  </a:lnTo>
                  <a:lnTo>
                    <a:pt x="728" y="172"/>
                  </a:lnTo>
                  <a:lnTo>
                    <a:pt x="732" y="170"/>
                  </a:lnTo>
                  <a:lnTo>
                    <a:pt x="736" y="182"/>
                  </a:lnTo>
                  <a:lnTo>
                    <a:pt x="736" y="182"/>
                  </a:lnTo>
                  <a:lnTo>
                    <a:pt x="744" y="182"/>
                  </a:lnTo>
                  <a:lnTo>
                    <a:pt x="750" y="184"/>
                  </a:lnTo>
                  <a:lnTo>
                    <a:pt x="752" y="190"/>
                  </a:lnTo>
                  <a:lnTo>
                    <a:pt x="754" y="196"/>
                  </a:lnTo>
                  <a:lnTo>
                    <a:pt x="756" y="210"/>
                  </a:lnTo>
                  <a:lnTo>
                    <a:pt x="760" y="216"/>
                  </a:lnTo>
                  <a:lnTo>
                    <a:pt x="764" y="220"/>
                  </a:lnTo>
                  <a:lnTo>
                    <a:pt x="764" y="220"/>
                  </a:lnTo>
                  <a:lnTo>
                    <a:pt x="762" y="216"/>
                  </a:lnTo>
                  <a:lnTo>
                    <a:pt x="760" y="212"/>
                  </a:lnTo>
                  <a:lnTo>
                    <a:pt x="760" y="210"/>
                  </a:lnTo>
                  <a:lnTo>
                    <a:pt x="764" y="208"/>
                  </a:lnTo>
                  <a:lnTo>
                    <a:pt x="764" y="208"/>
                  </a:lnTo>
                  <a:lnTo>
                    <a:pt x="768" y="208"/>
                  </a:lnTo>
                  <a:lnTo>
                    <a:pt x="768" y="212"/>
                  </a:lnTo>
                  <a:lnTo>
                    <a:pt x="768" y="218"/>
                  </a:lnTo>
                  <a:lnTo>
                    <a:pt x="770" y="216"/>
                  </a:lnTo>
                  <a:lnTo>
                    <a:pt x="770" y="216"/>
                  </a:lnTo>
                  <a:lnTo>
                    <a:pt x="772" y="236"/>
                  </a:lnTo>
                  <a:lnTo>
                    <a:pt x="774" y="254"/>
                  </a:lnTo>
                  <a:lnTo>
                    <a:pt x="774" y="254"/>
                  </a:lnTo>
                  <a:lnTo>
                    <a:pt x="776" y="252"/>
                  </a:lnTo>
                  <a:lnTo>
                    <a:pt x="776" y="248"/>
                  </a:lnTo>
                  <a:lnTo>
                    <a:pt x="776" y="240"/>
                  </a:lnTo>
                  <a:lnTo>
                    <a:pt x="778" y="236"/>
                  </a:lnTo>
                  <a:lnTo>
                    <a:pt x="780" y="234"/>
                  </a:lnTo>
                  <a:lnTo>
                    <a:pt x="784" y="234"/>
                  </a:lnTo>
                  <a:lnTo>
                    <a:pt x="784" y="234"/>
                  </a:lnTo>
                  <a:lnTo>
                    <a:pt x="788" y="234"/>
                  </a:lnTo>
                  <a:lnTo>
                    <a:pt x="790" y="236"/>
                  </a:lnTo>
                  <a:lnTo>
                    <a:pt x="792" y="242"/>
                  </a:lnTo>
                  <a:lnTo>
                    <a:pt x="792" y="256"/>
                  </a:lnTo>
                  <a:lnTo>
                    <a:pt x="792" y="256"/>
                  </a:lnTo>
                  <a:lnTo>
                    <a:pt x="788" y="254"/>
                  </a:lnTo>
                  <a:lnTo>
                    <a:pt x="782" y="254"/>
                  </a:lnTo>
                  <a:lnTo>
                    <a:pt x="780" y="254"/>
                  </a:lnTo>
                  <a:lnTo>
                    <a:pt x="778" y="260"/>
                  </a:lnTo>
                  <a:lnTo>
                    <a:pt x="778" y="260"/>
                  </a:lnTo>
                  <a:lnTo>
                    <a:pt x="786" y="264"/>
                  </a:lnTo>
                  <a:lnTo>
                    <a:pt x="790" y="264"/>
                  </a:lnTo>
                  <a:lnTo>
                    <a:pt x="792" y="264"/>
                  </a:lnTo>
                  <a:lnTo>
                    <a:pt x="794" y="262"/>
                  </a:lnTo>
                  <a:lnTo>
                    <a:pt x="794" y="262"/>
                  </a:lnTo>
                  <a:lnTo>
                    <a:pt x="792" y="286"/>
                  </a:lnTo>
                  <a:lnTo>
                    <a:pt x="790" y="298"/>
                  </a:lnTo>
                  <a:lnTo>
                    <a:pt x="786" y="308"/>
                  </a:lnTo>
                  <a:lnTo>
                    <a:pt x="786" y="308"/>
                  </a:lnTo>
                  <a:lnTo>
                    <a:pt x="788" y="308"/>
                  </a:lnTo>
                  <a:lnTo>
                    <a:pt x="790" y="306"/>
                  </a:lnTo>
                  <a:lnTo>
                    <a:pt x="790" y="302"/>
                  </a:lnTo>
                  <a:lnTo>
                    <a:pt x="788" y="302"/>
                  </a:lnTo>
                  <a:lnTo>
                    <a:pt x="788" y="302"/>
                  </a:lnTo>
                  <a:lnTo>
                    <a:pt x="790" y="300"/>
                  </a:lnTo>
                  <a:lnTo>
                    <a:pt x="792" y="298"/>
                  </a:lnTo>
                  <a:lnTo>
                    <a:pt x="796" y="296"/>
                  </a:lnTo>
                  <a:lnTo>
                    <a:pt x="798" y="294"/>
                  </a:lnTo>
                  <a:lnTo>
                    <a:pt x="798" y="292"/>
                  </a:lnTo>
                  <a:lnTo>
                    <a:pt x="794" y="284"/>
                  </a:lnTo>
                  <a:lnTo>
                    <a:pt x="794" y="284"/>
                  </a:lnTo>
                  <a:lnTo>
                    <a:pt x="800" y="284"/>
                  </a:lnTo>
                  <a:lnTo>
                    <a:pt x="804" y="284"/>
                  </a:lnTo>
                  <a:lnTo>
                    <a:pt x="806" y="288"/>
                  </a:lnTo>
                  <a:lnTo>
                    <a:pt x="808" y="294"/>
                  </a:lnTo>
                  <a:lnTo>
                    <a:pt x="808" y="306"/>
                  </a:lnTo>
                  <a:lnTo>
                    <a:pt x="810" y="316"/>
                  </a:lnTo>
                  <a:lnTo>
                    <a:pt x="810" y="316"/>
                  </a:lnTo>
                  <a:lnTo>
                    <a:pt x="820" y="292"/>
                  </a:lnTo>
                  <a:lnTo>
                    <a:pt x="820" y="292"/>
                  </a:lnTo>
                  <a:lnTo>
                    <a:pt x="826" y="298"/>
                  </a:lnTo>
                  <a:lnTo>
                    <a:pt x="832" y="306"/>
                  </a:lnTo>
                  <a:lnTo>
                    <a:pt x="836" y="312"/>
                  </a:lnTo>
                  <a:lnTo>
                    <a:pt x="838" y="320"/>
                  </a:lnTo>
                  <a:lnTo>
                    <a:pt x="840" y="336"/>
                  </a:lnTo>
                  <a:lnTo>
                    <a:pt x="838" y="354"/>
                  </a:lnTo>
                  <a:lnTo>
                    <a:pt x="836" y="370"/>
                  </a:lnTo>
                  <a:lnTo>
                    <a:pt x="830" y="386"/>
                  </a:lnTo>
                  <a:lnTo>
                    <a:pt x="822" y="416"/>
                  </a:lnTo>
                  <a:lnTo>
                    <a:pt x="822" y="416"/>
                  </a:lnTo>
                  <a:lnTo>
                    <a:pt x="820" y="408"/>
                  </a:lnTo>
                  <a:lnTo>
                    <a:pt x="820" y="402"/>
                  </a:lnTo>
                  <a:lnTo>
                    <a:pt x="818" y="398"/>
                  </a:lnTo>
                  <a:lnTo>
                    <a:pt x="816" y="396"/>
                  </a:lnTo>
                  <a:lnTo>
                    <a:pt x="808" y="396"/>
                  </a:lnTo>
                  <a:lnTo>
                    <a:pt x="808" y="396"/>
                  </a:lnTo>
                  <a:lnTo>
                    <a:pt x="802" y="406"/>
                  </a:lnTo>
                  <a:lnTo>
                    <a:pt x="800" y="414"/>
                  </a:lnTo>
                  <a:lnTo>
                    <a:pt x="794" y="432"/>
                  </a:lnTo>
                  <a:lnTo>
                    <a:pt x="794" y="430"/>
                  </a:lnTo>
                  <a:lnTo>
                    <a:pt x="794" y="430"/>
                  </a:lnTo>
                  <a:lnTo>
                    <a:pt x="796" y="436"/>
                  </a:lnTo>
                  <a:lnTo>
                    <a:pt x="794" y="440"/>
                  </a:lnTo>
                  <a:lnTo>
                    <a:pt x="790" y="448"/>
                  </a:lnTo>
                  <a:lnTo>
                    <a:pt x="788" y="456"/>
                  </a:lnTo>
                  <a:lnTo>
                    <a:pt x="788" y="460"/>
                  </a:lnTo>
                  <a:lnTo>
                    <a:pt x="790" y="464"/>
                  </a:lnTo>
                  <a:lnTo>
                    <a:pt x="790" y="464"/>
                  </a:lnTo>
                  <a:lnTo>
                    <a:pt x="794" y="464"/>
                  </a:lnTo>
                  <a:lnTo>
                    <a:pt x="796" y="462"/>
                  </a:lnTo>
                  <a:lnTo>
                    <a:pt x="796" y="456"/>
                  </a:lnTo>
                  <a:lnTo>
                    <a:pt x="796" y="454"/>
                  </a:lnTo>
                  <a:lnTo>
                    <a:pt x="798" y="452"/>
                  </a:lnTo>
                  <a:lnTo>
                    <a:pt x="800" y="452"/>
                  </a:lnTo>
                  <a:lnTo>
                    <a:pt x="806" y="452"/>
                  </a:lnTo>
                  <a:lnTo>
                    <a:pt x="806" y="452"/>
                  </a:lnTo>
                  <a:lnTo>
                    <a:pt x="794" y="478"/>
                  </a:lnTo>
                  <a:lnTo>
                    <a:pt x="794" y="478"/>
                  </a:lnTo>
                  <a:lnTo>
                    <a:pt x="798" y="476"/>
                  </a:lnTo>
                  <a:lnTo>
                    <a:pt x="802" y="472"/>
                  </a:lnTo>
                  <a:lnTo>
                    <a:pt x="806" y="462"/>
                  </a:lnTo>
                  <a:lnTo>
                    <a:pt x="808" y="452"/>
                  </a:lnTo>
                  <a:lnTo>
                    <a:pt x="812" y="442"/>
                  </a:lnTo>
                  <a:lnTo>
                    <a:pt x="812" y="442"/>
                  </a:lnTo>
                  <a:lnTo>
                    <a:pt x="812" y="442"/>
                  </a:lnTo>
                  <a:lnTo>
                    <a:pt x="810" y="442"/>
                  </a:lnTo>
                  <a:lnTo>
                    <a:pt x="806" y="446"/>
                  </a:lnTo>
                  <a:lnTo>
                    <a:pt x="802" y="450"/>
                  </a:lnTo>
                  <a:lnTo>
                    <a:pt x="798" y="452"/>
                  </a:lnTo>
                  <a:lnTo>
                    <a:pt x="794" y="450"/>
                  </a:lnTo>
                  <a:lnTo>
                    <a:pt x="794" y="450"/>
                  </a:lnTo>
                  <a:lnTo>
                    <a:pt x="800" y="436"/>
                  </a:lnTo>
                  <a:lnTo>
                    <a:pt x="810" y="426"/>
                  </a:lnTo>
                  <a:lnTo>
                    <a:pt x="820" y="420"/>
                  </a:lnTo>
                  <a:lnTo>
                    <a:pt x="834" y="412"/>
                  </a:lnTo>
                  <a:lnTo>
                    <a:pt x="834" y="412"/>
                  </a:lnTo>
                  <a:lnTo>
                    <a:pt x="838" y="412"/>
                  </a:lnTo>
                  <a:lnTo>
                    <a:pt x="840" y="412"/>
                  </a:lnTo>
                  <a:lnTo>
                    <a:pt x="842" y="414"/>
                  </a:lnTo>
                  <a:lnTo>
                    <a:pt x="844" y="418"/>
                  </a:lnTo>
                  <a:lnTo>
                    <a:pt x="844" y="426"/>
                  </a:lnTo>
                  <a:lnTo>
                    <a:pt x="842" y="432"/>
                  </a:lnTo>
                  <a:lnTo>
                    <a:pt x="842" y="432"/>
                  </a:lnTo>
                  <a:lnTo>
                    <a:pt x="828" y="444"/>
                  </a:lnTo>
                  <a:lnTo>
                    <a:pt x="814" y="458"/>
                  </a:lnTo>
                  <a:lnTo>
                    <a:pt x="806" y="474"/>
                  </a:lnTo>
                  <a:lnTo>
                    <a:pt x="802" y="484"/>
                  </a:lnTo>
                  <a:lnTo>
                    <a:pt x="800" y="494"/>
                  </a:lnTo>
                  <a:lnTo>
                    <a:pt x="800" y="494"/>
                  </a:lnTo>
                  <a:lnTo>
                    <a:pt x="806" y="514"/>
                  </a:lnTo>
                  <a:lnTo>
                    <a:pt x="806" y="514"/>
                  </a:lnTo>
                  <a:lnTo>
                    <a:pt x="800" y="516"/>
                  </a:lnTo>
                  <a:lnTo>
                    <a:pt x="792" y="514"/>
                  </a:lnTo>
                  <a:lnTo>
                    <a:pt x="780" y="514"/>
                  </a:lnTo>
                  <a:lnTo>
                    <a:pt x="774" y="514"/>
                  </a:lnTo>
                  <a:lnTo>
                    <a:pt x="770" y="514"/>
                  </a:lnTo>
                  <a:lnTo>
                    <a:pt x="764" y="518"/>
                  </a:lnTo>
                  <a:lnTo>
                    <a:pt x="760" y="524"/>
                  </a:lnTo>
                  <a:lnTo>
                    <a:pt x="772" y="524"/>
                  </a:lnTo>
                  <a:lnTo>
                    <a:pt x="772" y="524"/>
                  </a:lnTo>
                  <a:lnTo>
                    <a:pt x="772" y="532"/>
                  </a:lnTo>
                  <a:lnTo>
                    <a:pt x="772" y="536"/>
                  </a:lnTo>
                  <a:lnTo>
                    <a:pt x="772" y="536"/>
                  </a:lnTo>
                  <a:lnTo>
                    <a:pt x="808" y="520"/>
                  </a:lnTo>
                  <a:lnTo>
                    <a:pt x="808" y="520"/>
                  </a:lnTo>
                  <a:lnTo>
                    <a:pt x="810" y="528"/>
                  </a:lnTo>
                  <a:lnTo>
                    <a:pt x="808" y="536"/>
                  </a:lnTo>
                  <a:lnTo>
                    <a:pt x="802" y="542"/>
                  </a:lnTo>
                  <a:lnTo>
                    <a:pt x="794" y="546"/>
                  </a:lnTo>
                  <a:lnTo>
                    <a:pt x="776" y="556"/>
                  </a:lnTo>
                  <a:lnTo>
                    <a:pt x="768" y="560"/>
                  </a:lnTo>
                  <a:lnTo>
                    <a:pt x="762" y="564"/>
                  </a:lnTo>
                  <a:lnTo>
                    <a:pt x="762" y="564"/>
                  </a:lnTo>
                  <a:lnTo>
                    <a:pt x="764" y="564"/>
                  </a:lnTo>
                  <a:lnTo>
                    <a:pt x="768" y="562"/>
                  </a:lnTo>
                  <a:lnTo>
                    <a:pt x="770" y="562"/>
                  </a:lnTo>
                  <a:lnTo>
                    <a:pt x="774" y="562"/>
                  </a:lnTo>
                  <a:lnTo>
                    <a:pt x="774" y="562"/>
                  </a:lnTo>
                  <a:lnTo>
                    <a:pt x="768" y="572"/>
                  </a:lnTo>
                  <a:lnTo>
                    <a:pt x="760" y="580"/>
                  </a:lnTo>
                  <a:lnTo>
                    <a:pt x="750" y="586"/>
                  </a:lnTo>
                  <a:lnTo>
                    <a:pt x="738" y="592"/>
                  </a:lnTo>
                  <a:lnTo>
                    <a:pt x="718" y="602"/>
                  </a:lnTo>
                  <a:lnTo>
                    <a:pt x="700" y="610"/>
                  </a:lnTo>
                  <a:lnTo>
                    <a:pt x="700" y="610"/>
                  </a:lnTo>
                  <a:lnTo>
                    <a:pt x="700" y="614"/>
                  </a:lnTo>
                  <a:lnTo>
                    <a:pt x="702" y="616"/>
                  </a:lnTo>
                  <a:lnTo>
                    <a:pt x="710" y="612"/>
                  </a:lnTo>
                  <a:lnTo>
                    <a:pt x="718" y="610"/>
                  </a:lnTo>
                  <a:lnTo>
                    <a:pt x="722" y="612"/>
                  </a:lnTo>
                  <a:lnTo>
                    <a:pt x="724" y="614"/>
                  </a:lnTo>
                  <a:lnTo>
                    <a:pt x="724" y="614"/>
                  </a:lnTo>
                  <a:lnTo>
                    <a:pt x="720" y="618"/>
                  </a:lnTo>
                  <a:lnTo>
                    <a:pt x="716" y="620"/>
                  </a:lnTo>
                  <a:lnTo>
                    <a:pt x="712" y="628"/>
                  </a:lnTo>
                  <a:lnTo>
                    <a:pt x="706" y="632"/>
                  </a:lnTo>
                  <a:lnTo>
                    <a:pt x="702" y="632"/>
                  </a:lnTo>
                  <a:lnTo>
                    <a:pt x="698" y="632"/>
                  </a:lnTo>
                  <a:lnTo>
                    <a:pt x="698" y="632"/>
                  </a:lnTo>
                  <a:lnTo>
                    <a:pt x="702" y="634"/>
                  </a:lnTo>
                  <a:lnTo>
                    <a:pt x="702" y="638"/>
                  </a:lnTo>
                  <a:lnTo>
                    <a:pt x="700" y="642"/>
                  </a:lnTo>
                  <a:lnTo>
                    <a:pt x="698" y="644"/>
                  </a:lnTo>
                  <a:lnTo>
                    <a:pt x="696" y="646"/>
                  </a:lnTo>
                  <a:lnTo>
                    <a:pt x="696" y="648"/>
                  </a:lnTo>
                  <a:lnTo>
                    <a:pt x="708" y="648"/>
                  </a:lnTo>
                  <a:lnTo>
                    <a:pt x="708" y="648"/>
                  </a:lnTo>
                  <a:lnTo>
                    <a:pt x="696" y="662"/>
                  </a:lnTo>
                  <a:lnTo>
                    <a:pt x="682" y="672"/>
                  </a:lnTo>
                  <a:lnTo>
                    <a:pt x="666" y="682"/>
                  </a:lnTo>
                  <a:lnTo>
                    <a:pt x="650" y="692"/>
                  </a:lnTo>
                  <a:lnTo>
                    <a:pt x="616" y="706"/>
                  </a:lnTo>
                  <a:lnTo>
                    <a:pt x="580" y="718"/>
                  </a:lnTo>
                  <a:lnTo>
                    <a:pt x="580" y="718"/>
                  </a:lnTo>
                  <a:lnTo>
                    <a:pt x="586" y="724"/>
                  </a:lnTo>
                  <a:lnTo>
                    <a:pt x="588" y="730"/>
                  </a:lnTo>
                  <a:lnTo>
                    <a:pt x="588" y="730"/>
                  </a:lnTo>
                  <a:lnTo>
                    <a:pt x="600" y="724"/>
                  </a:lnTo>
                  <a:lnTo>
                    <a:pt x="612" y="718"/>
                  </a:lnTo>
                  <a:lnTo>
                    <a:pt x="626" y="716"/>
                  </a:lnTo>
                  <a:lnTo>
                    <a:pt x="632" y="716"/>
                  </a:lnTo>
                  <a:lnTo>
                    <a:pt x="638" y="718"/>
                  </a:lnTo>
                  <a:lnTo>
                    <a:pt x="638" y="718"/>
                  </a:lnTo>
                  <a:lnTo>
                    <a:pt x="636" y="722"/>
                  </a:lnTo>
                  <a:lnTo>
                    <a:pt x="632" y="724"/>
                  </a:lnTo>
                  <a:lnTo>
                    <a:pt x="624" y="726"/>
                  </a:lnTo>
                  <a:lnTo>
                    <a:pt x="614" y="726"/>
                  </a:lnTo>
                  <a:lnTo>
                    <a:pt x="612" y="726"/>
                  </a:lnTo>
                  <a:lnTo>
                    <a:pt x="612" y="728"/>
                  </a:lnTo>
                  <a:lnTo>
                    <a:pt x="612" y="728"/>
                  </a:lnTo>
                  <a:lnTo>
                    <a:pt x="616" y="728"/>
                  </a:lnTo>
                  <a:lnTo>
                    <a:pt x="622" y="726"/>
                  </a:lnTo>
                  <a:lnTo>
                    <a:pt x="628" y="726"/>
                  </a:lnTo>
                  <a:lnTo>
                    <a:pt x="632" y="730"/>
                  </a:lnTo>
                  <a:lnTo>
                    <a:pt x="632" y="730"/>
                  </a:lnTo>
                  <a:lnTo>
                    <a:pt x="630" y="734"/>
                  </a:lnTo>
                  <a:lnTo>
                    <a:pt x="626" y="738"/>
                  </a:lnTo>
                  <a:lnTo>
                    <a:pt x="622" y="740"/>
                  </a:lnTo>
                  <a:lnTo>
                    <a:pt x="618" y="740"/>
                  </a:lnTo>
                  <a:lnTo>
                    <a:pt x="610" y="740"/>
                  </a:lnTo>
                  <a:lnTo>
                    <a:pt x="602" y="742"/>
                  </a:lnTo>
                  <a:lnTo>
                    <a:pt x="604" y="736"/>
                  </a:lnTo>
                  <a:lnTo>
                    <a:pt x="604" y="736"/>
                  </a:lnTo>
                  <a:lnTo>
                    <a:pt x="594" y="736"/>
                  </a:lnTo>
                  <a:lnTo>
                    <a:pt x="586" y="734"/>
                  </a:lnTo>
                  <a:lnTo>
                    <a:pt x="574" y="730"/>
                  </a:lnTo>
                  <a:lnTo>
                    <a:pt x="570" y="730"/>
                  </a:lnTo>
                  <a:lnTo>
                    <a:pt x="564" y="730"/>
                  </a:lnTo>
                  <a:lnTo>
                    <a:pt x="558" y="732"/>
                  </a:lnTo>
                  <a:lnTo>
                    <a:pt x="550" y="738"/>
                  </a:lnTo>
                  <a:lnTo>
                    <a:pt x="550" y="738"/>
                  </a:lnTo>
                  <a:lnTo>
                    <a:pt x="548" y="744"/>
                  </a:lnTo>
                  <a:lnTo>
                    <a:pt x="552" y="748"/>
                  </a:lnTo>
                  <a:lnTo>
                    <a:pt x="556" y="750"/>
                  </a:lnTo>
                  <a:lnTo>
                    <a:pt x="562" y="756"/>
                  </a:lnTo>
                  <a:lnTo>
                    <a:pt x="562" y="756"/>
                  </a:lnTo>
                  <a:lnTo>
                    <a:pt x="558" y="758"/>
                  </a:lnTo>
                  <a:lnTo>
                    <a:pt x="554" y="760"/>
                  </a:lnTo>
                  <a:lnTo>
                    <a:pt x="544" y="766"/>
                  </a:lnTo>
                  <a:lnTo>
                    <a:pt x="540" y="770"/>
                  </a:lnTo>
                  <a:lnTo>
                    <a:pt x="534" y="772"/>
                  </a:lnTo>
                  <a:lnTo>
                    <a:pt x="530" y="772"/>
                  </a:lnTo>
                  <a:lnTo>
                    <a:pt x="524" y="770"/>
                  </a:lnTo>
                  <a:lnTo>
                    <a:pt x="540" y="760"/>
                  </a:lnTo>
                  <a:lnTo>
                    <a:pt x="540" y="760"/>
                  </a:lnTo>
                  <a:lnTo>
                    <a:pt x="522" y="766"/>
                  </a:lnTo>
                  <a:lnTo>
                    <a:pt x="514" y="768"/>
                  </a:lnTo>
                  <a:lnTo>
                    <a:pt x="506" y="770"/>
                  </a:lnTo>
                  <a:lnTo>
                    <a:pt x="506" y="770"/>
                  </a:lnTo>
                  <a:lnTo>
                    <a:pt x="508" y="772"/>
                  </a:lnTo>
                  <a:lnTo>
                    <a:pt x="512" y="774"/>
                  </a:lnTo>
                  <a:lnTo>
                    <a:pt x="512" y="774"/>
                  </a:lnTo>
                  <a:lnTo>
                    <a:pt x="496" y="778"/>
                  </a:lnTo>
                  <a:lnTo>
                    <a:pt x="488" y="778"/>
                  </a:lnTo>
                  <a:lnTo>
                    <a:pt x="480" y="776"/>
                  </a:lnTo>
                  <a:lnTo>
                    <a:pt x="484" y="790"/>
                  </a:lnTo>
                  <a:lnTo>
                    <a:pt x="484" y="790"/>
                  </a:lnTo>
                  <a:lnTo>
                    <a:pt x="488" y="784"/>
                  </a:lnTo>
                  <a:lnTo>
                    <a:pt x="496" y="778"/>
                  </a:lnTo>
                  <a:lnTo>
                    <a:pt x="504" y="776"/>
                  </a:lnTo>
                  <a:lnTo>
                    <a:pt x="508" y="776"/>
                  </a:lnTo>
                  <a:lnTo>
                    <a:pt x="510" y="778"/>
                  </a:lnTo>
                  <a:lnTo>
                    <a:pt x="510" y="778"/>
                  </a:lnTo>
                  <a:lnTo>
                    <a:pt x="510" y="782"/>
                  </a:lnTo>
                  <a:lnTo>
                    <a:pt x="510" y="786"/>
                  </a:lnTo>
                  <a:lnTo>
                    <a:pt x="502" y="790"/>
                  </a:lnTo>
                  <a:lnTo>
                    <a:pt x="486" y="796"/>
                  </a:lnTo>
                  <a:lnTo>
                    <a:pt x="486" y="796"/>
                  </a:lnTo>
                  <a:lnTo>
                    <a:pt x="498" y="794"/>
                  </a:lnTo>
                  <a:lnTo>
                    <a:pt x="508" y="792"/>
                  </a:lnTo>
                  <a:lnTo>
                    <a:pt x="526" y="792"/>
                  </a:lnTo>
                  <a:lnTo>
                    <a:pt x="532" y="792"/>
                  </a:lnTo>
                  <a:lnTo>
                    <a:pt x="540" y="790"/>
                  </a:lnTo>
                  <a:lnTo>
                    <a:pt x="548" y="788"/>
                  </a:lnTo>
                  <a:lnTo>
                    <a:pt x="556" y="780"/>
                  </a:lnTo>
                  <a:lnTo>
                    <a:pt x="550" y="778"/>
                  </a:lnTo>
                  <a:lnTo>
                    <a:pt x="550" y="778"/>
                  </a:lnTo>
                  <a:lnTo>
                    <a:pt x="554" y="772"/>
                  </a:lnTo>
                  <a:lnTo>
                    <a:pt x="560" y="768"/>
                  </a:lnTo>
                  <a:lnTo>
                    <a:pt x="576" y="764"/>
                  </a:lnTo>
                  <a:lnTo>
                    <a:pt x="590" y="760"/>
                  </a:lnTo>
                  <a:lnTo>
                    <a:pt x="598" y="758"/>
                  </a:lnTo>
                  <a:lnTo>
                    <a:pt x="604" y="756"/>
                  </a:lnTo>
                  <a:lnTo>
                    <a:pt x="604" y="756"/>
                  </a:lnTo>
                  <a:lnTo>
                    <a:pt x="602" y="760"/>
                  </a:lnTo>
                  <a:lnTo>
                    <a:pt x="602" y="762"/>
                  </a:lnTo>
                  <a:lnTo>
                    <a:pt x="604" y="766"/>
                  </a:lnTo>
                  <a:lnTo>
                    <a:pt x="606" y="766"/>
                  </a:lnTo>
                  <a:lnTo>
                    <a:pt x="606" y="766"/>
                  </a:lnTo>
                  <a:lnTo>
                    <a:pt x="616" y="756"/>
                  </a:lnTo>
                  <a:lnTo>
                    <a:pt x="628" y="746"/>
                  </a:lnTo>
                  <a:lnTo>
                    <a:pt x="652" y="728"/>
                  </a:lnTo>
                  <a:lnTo>
                    <a:pt x="676" y="710"/>
                  </a:lnTo>
                  <a:lnTo>
                    <a:pt x="688" y="700"/>
                  </a:lnTo>
                  <a:lnTo>
                    <a:pt x="700" y="688"/>
                  </a:lnTo>
                  <a:lnTo>
                    <a:pt x="720" y="690"/>
                  </a:lnTo>
                  <a:lnTo>
                    <a:pt x="714" y="682"/>
                  </a:lnTo>
                  <a:lnTo>
                    <a:pt x="714" y="682"/>
                  </a:lnTo>
                  <a:lnTo>
                    <a:pt x="718" y="676"/>
                  </a:lnTo>
                  <a:lnTo>
                    <a:pt x="722" y="674"/>
                  </a:lnTo>
                  <a:lnTo>
                    <a:pt x="724" y="676"/>
                  </a:lnTo>
                  <a:lnTo>
                    <a:pt x="728" y="678"/>
                  </a:lnTo>
                  <a:lnTo>
                    <a:pt x="732" y="682"/>
                  </a:lnTo>
                  <a:lnTo>
                    <a:pt x="734" y="682"/>
                  </a:lnTo>
                  <a:lnTo>
                    <a:pt x="738" y="678"/>
                  </a:lnTo>
                  <a:lnTo>
                    <a:pt x="738" y="678"/>
                  </a:lnTo>
                  <a:lnTo>
                    <a:pt x="734" y="682"/>
                  </a:lnTo>
                  <a:lnTo>
                    <a:pt x="730" y="680"/>
                  </a:lnTo>
                  <a:lnTo>
                    <a:pt x="730" y="680"/>
                  </a:lnTo>
                  <a:lnTo>
                    <a:pt x="738" y="676"/>
                  </a:lnTo>
                  <a:lnTo>
                    <a:pt x="744" y="674"/>
                  </a:lnTo>
                  <a:lnTo>
                    <a:pt x="744" y="670"/>
                  </a:lnTo>
                  <a:lnTo>
                    <a:pt x="744" y="666"/>
                  </a:lnTo>
                  <a:lnTo>
                    <a:pt x="744" y="660"/>
                  </a:lnTo>
                  <a:lnTo>
                    <a:pt x="744" y="658"/>
                  </a:lnTo>
                  <a:lnTo>
                    <a:pt x="748" y="654"/>
                  </a:lnTo>
                  <a:lnTo>
                    <a:pt x="748" y="654"/>
                  </a:lnTo>
                  <a:lnTo>
                    <a:pt x="742" y="654"/>
                  </a:lnTo>
                  <a:lnTo>
                    <a:pt x="738" y="656"/>
                  </a:lnTo>
                  <a:lnTo>
                    <a:pt x="730" y="660"/>
                  </a:lnTo>
                  <a:lnTo>
                    <a:pt x="726" y="660"/>
                  </a:lnTo>
                  <a:lnTo>
                    <a:pt x="724" y="662"/>
                  </a:lnTo>
                  <a:lnTo>
                    <a:pt x="720" y="660"/>
                  </a:lnTo>
                  <a:lnTo>
                    <a:pt x="718" y="656"/>
                  </a:lnTo>
                  <a:lnTo>
                    <a:pt x="718" y="656"/>
                  </a:lnTo>
                  <a:lnTo>
                    <a:pt x="728" y="652"/>
                  </a:lnTo>
                  <a:lnTo>
                    <a:pt x="738" y="646"/>
                  </a:lnTo>
                  <a:lnTo>
                    <a:pt x="756" y="632"/>
                  </a:lnTo>
                  <a:lnTo>
                    <a:pt x="764" y="628"/>
                  </a:lnTo>
                  <a:lnTo>
                    <a:pt x="774" y="624"/>
                  </a:lnTo>
                  <a:lnTo>
                    <a:pt x="782" y="624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800" y="612"/>
                  </a:lnTo>
                  <a:lnTo>
                    <a:pt x="812" y="594"/>
                  </a:lnTo>
                  <a:lnTo>
                    <a:pt x="838" y="562"/>
                  </a:lnTo>
                  <a:lnTo>
                    <a:pt x="862" y="530"/>
                  </a:lnTo>
                  <a:lnTo>
                    <a:pt x="872" y="514"/>
                  </a:lnTo>
                  <a:lnTo>
                    <a:pt x="880" y="498"/>
                  </a:lnTo>
                  <a:lnTo>
                    <a:pt x="880" y="498"/>
                  </a:lnTo>
                  <a:lnTo>
                    <a:pt x="878" y="494"/>
                  </a:lnTo>
                  <a:lnTo>
                    <a:pt x="876" y="496"/>
                  </a:lnTo>
                  <a:lnTo>
                    <a:pt x="874" y="496"/>
                  </a:lnTo>
                  <a:lnTo>
                    <a:pt x="872" y="496"/>
                  </a:lnTo>
                  <a:lnTo>
                    <a:pt x="872" y="496"/>
                  </a:lnTo>
                  <a:lnTo>
                    <a:pt x="880" y="490"/>
                  </a:lnTo>
                  <a:lnTo>
                    <a:pt x="884" y="482"/>
                  </a:lnTo>
                  <a:lnTo>
                    <a:pt x="886" y="472"/>
                  </a:lnTo>
                  <a:lnTo>
                    <a:pt x="886" y="462"/>
                  </a:lnTo>
                  <a:lnTo>
                    <a:pt x="888" y="446"/>
                  </a:lnTo>
                  <a:lnTo>
                    <a:pt x="890" y="442"/>
                  </a:lnTo>
                  <a:lnTo>
                    <a:pt x="890" y="440"/>
                  </a:lnTo>
                  <a:lnTo>
                    <a:pt x="892" y="440"/>
                  </a:lnTo>
                  <a:lnTo>
                    <a:pt x="892" y="440"/>
                  </a:lnTo>
                  <a:lnTo>
                    <a:pt x="890" y="434"/>
                  </a:lnTo>
                  <a:lnTo>
                    <a:pt x="886" y="430"/>
                  </a:lnTo>
                  <a:lnTo>
                    <a:pt x="878" y="424"/>
                  </a:lnTo>
                  <a:lnTo>
                    <a:pt x="878" y="424"/>
                  </a:lnTo>
                  <a:lnTo>
                    <a:pt x="884" y="416"/>
                  </a:lnTo>
                  <a:lnTo>
                    <a:pt x="888" y="406"/>
                  </a:lnTo>
                  <a:lnTo>
                    <a:pt x="894" y="386"/>
                  </a:lnTo>
                  <a:lnTo>
                    <a:pt x="890" y="396"/>
                  </a:lnTo>
                  <a:lnTo>
                    <a:pt x="888" y="396"/>
                  </a:lnTo>
                  <a:lnTo>
                    <a:pt x="894" y="380"/>
                  </a:lnTo>
                  <a:lnTo>
                    <a:pt x="896" y="382"/>
                  </a:lnTo>
                  <a:lnTo>
                    <a:pt x="896" y="382"/>
                  </a:lnTo>
                  <a:lnTo>
                    <a:pt x="898" y="354"/>
                  </a:lnTo>
                  <a:lnTo>
                    <a:pt x="898" y="326"/>
                  </a:lnTo>
                  <a:lnTo>
                    <a:pt x="896" y="298"/>
                  </a:lnTo>
                  <a:lnTo>
                    <a:pt x="898" y="270"/>
                  </a:lnTo>
                  <a:lnTo>
                    <a:pt x="898" y="270"/>
                  </a:lnTo>
                  <a:lnTo>
                    <a:pt x="896" y="276"/>
                  </a:lnTo>
                  <a:lnTo>
                    <a:pt x="894" y="280"/>
                  </a:lnTo>
                  <a:lnTo>
                    <a:pt x="892" y="280"/>
                  </a:lnTo>
                  <a:lnTo>
                    <a:pt x="888" y="280"/>
                  </a:lnTo>
                  <a:lnTo>
                    <a:pt x="882" y="276"/>
                  </a:lnTo>
                  <a:lnTo>
                    <a:pt x="880" y="278"/>
                  </a:lnTo>
                  <a:lnTo>
                    <a:pt x="878" y="280"/>
                  </a:lnTo>
                  <a:lnTo>
                    <a:pt x="878" y="280"/>
                  </a:lnTo>
                  <a:lnTo>
                    <a:pt x="884" y="270"/>
                  </a:lnTo>
                  <a:lnTo>
                    <a:pt x="886" y="260"/>
                  </a:lnTo>
                  <a:lnTo>
                    <a:pt x="886" y="250"/>
                  </a:lnTo>
                  <a:lnTo>
                    <a:pt x="886" y="238"/>
                  </a:lnTo>
                  <a:lnTo>
                    <a:pt x="882" y="226"/>
                  </a:lnTo>
                  <a:lnTo>
                    <a:pt x="878" y="214"/>
                  </a:lnTo>
                  <a:lnTo>
                    <a:pt x="872" y="202"/>
                  </a:lnTo>
                  <a:lnTo>
                    <a:pt x="866" y="190"/>
                  </a:lnTo>
                  <a:lnTo>
                    <a:pt x="866" y="190"/>
                  </a:lnTo>
                  <a:lnTo>
                    <a:pt x="860" y="192"/>
                  </a:lnTo>
                  <a:lnTo>
                    <a:pt x="858" y="194"/>
                  </a:lnTo>
                  <a:lnTo>
                    <a:pt x="856" y="198"/>
                  </a:lnTo>
                  <a:lnTo>
                    <a:pt x="854" y="176"/>
                  </a:lnTo>
                  <a:lnTo>
                    <a:pt x="850" y="182"/>
                  </a:lnTo>
                  <a:lnTo>
                    <a:pt x="850" y="182"/>
                  </a:lnTo>
                  <a:lnTo>
                    <a:pt x="844" y="170"/>
                  </a:lnTo>
                  <a:lnTo>
                    <a:pt x="838" y="158"/>
                  </a:lnTo>
                  <a:lnTo>
                    <a:pt x="826" y="134"/>
                  </a:lnTo>
                  <a:lnTo>
                    <a:pt x="820" y="122"/>
                  </a:lnTo>
                  <a:lnTo>
                    <a:pt x="812" y="112"/>
                  </a:lnTo>
                  <a:lnTo>
                    <a:pt x="806" y="106"/>
                  </a:lnTo>
                  <a:lnTo>
                    <a:pt x="796" y="100"/>
                  </a:lnTo>
                  <a:lnTo>
                    <a:pt x="796" y="100"/>
                  </a:lnTo>
                  <a:lnTo>
                    <a:pt x="800" y="108"/>
                  </a:lnTo>
                  <a:lnTo>
                    <a:pt x="802" y="114"/>
                  </a:lnTo>
                  <a:lnTo>
                    <a:pt x="800" y="118"/>
                  </a:lnTo>
                  <a:lnTo>
                    <a:pt x="798" y="122"/>
                  </a:lnTo>
                  <a:lnTo>
                    <a:pt x="798" y="122"/>
                  </a:lnTo>
                  <a:lnTo>
                    <a:pt x="784" y="108"/>
                  </a:lnTo>
                  <a:lnTo>
                    <a:pt x="770" y="96"/>
                  </a:lnTo>
                  <a:lnTo>
                    <a:pt x="740" y="70"/>
                  </a:lnTo>
                  <a:lnTo>
                    <a:pt x="740" y="70"/>
                  </a:lnTo>
                  <a:lnTo>
                    <a:pt x="740" y="72"/>
                  </a:lnTo>
                  <a:lnTo>
                    <a:pt x="740" y="74"/>
                  </a:lnTo>
                  <a:lnTo>
                    <a:pt x="740" y="74"/>
                  </a:lnTo>
                  <a:lnTo>
                    <a:pt x="734" y="72"/>
                  </a:lnTo>
                  <a:lnTo>
                    <a:pt x="730" y="68"/>
                  </a:lnTo>
                  <a:lnTo>
                    <a:pt x="720" y="60"/>
                  </a:lnTo>
                  <a:lnTo>
                    <a:pt x="714" y="68"/>
                  </a:lnTo>
                  <a:lnTo>
                    <a:pt x="714" y="68"/>
                  </a:lnTo>
                  <a:lnTo>
                    <a:pt x="706" y="62"/>
                  </a:lnTo>
                  <a:lnTo>
                    <a:pt x="694" y="58"/>
                  </a:lnTo>
                  <a:lnTo>
                    <a:pt x="682" y="52"/>
                  </a:lnTo>
                  <a:lnTo>
                    <a:pt x="670" y="44"/>
                  </a:lnTo>
                  <a:lnTo>
                    <a:pt x="670" y="44"/>
                  </a:lnTo>
                  <a:lnTo>
                    <a:pt x="666" y="46"/>
                  </a:lnTo>
                  <a:lnTo>
                    <a:pt x="660" y="44"/>
                  </a:lnTo>
                  <a:lnTo>
                    <a:pt x="646" y="38"/>
                  </a:lnTo>
                  <a:lnTo>
                    <a:pt x="628" y="30"/>
                  </a:lnTo>
                  <a:lnTo>
                    <a:pt x="620" y="28"/>
                  </a:lnTo>
                  <a:lnTo>
                    <a:pt x="612" y="26"/>
                  </a:lnTo>
                  <a:lnTo>
                    <a:pt x="612" y="26"/>
                  </a:lnTo>
                  <a:lnTo>
                    <a:pt x="610" y="26"/>
                  </a:lnTo>
                  <a:lnTo>
                    <a:pt x="612" y="28"/>
                  </a:lnTo>
                  <a:lnTo>
                    <a:pt x="614" y="32"/>
                  </a:lnTo>
                  <a:lnTo>
                    <a:pt x="616" y="34"/>
                  </a:lnTo>
                  <a:lnTo>
                    <a:pt x="614" y="36"/>
                  </a:lnTo>
                  <a:lnTo>
                    <a:pt x="612" y="38"/>
                  </a:lnTo>
                  <a:lnTo>
                    <a:pt x="606" y="38"/>
                  </a:lnTo>
                  <a:lnTo>
                    <a:pt x="606" y="38"/>
                  </a:lnTo>
                  <a:lnTo>
                    <a:pt x="606" y="32"/>
                  </a:lnTo>
                  <a:lnTo>
                    <a:pt x="602" y="28"/>
                  </a:lnTo>
                  <a:lnTo>
                    <a:pt x="598" y="26"/>
                  </a:lnTo>
                  <a:lnTo>
                    <a:pt x="594" y="24"/>
                  </a:lnTo>
                  <a:lnTo>
                    <a:pt x="588" y="24"/>
                  </a:lnTo>
                  <a:lnTo>
                    <a:pt x="584" y="22"/>
                  </a:lnTo>
                  <a:lnTo>
                    <a:pt x="582" y="18"/>
                  </a:lnTo>
                  <a:lnTo>
                    <a:pt x="580" y="10"/>
                  </a:lnTo>
                  <a:lnTo>
                    <a:pt x="580" y="10"/>
                  </a:lnTo>
                  <a:lnTo>
                    <a:pt x="562" y="18"/>
                  </a:lnTo>
                  <a:lnTo>
                    <a:pt x="558" y="6"/>
                  </a:lnTo>
                  <a:lnTo>
                    <a:pt x="558" y="6"/>
                  </a:lnTo>
                  <a:lnTo>
                    <a:pt x="552" y="12"/>
                  </a:lnTo>
                  <a:lnTo>
                    <a:pt x="548" y="14"/>
                  </a:lnTo>
                  <a:lnTo>
                    <a:pt x="542" y="14"/>
                  </a:lnTo>
                  <a:lnTo>
                    <a:pt x="538" y="10"/>
                  </a:lnTo>
                  <a:lnTo>
                    <a:pt x="526" y="4"/>
                  </a:lnTo>
                  <a:lnTo>
                    <a:pt x="520" y="2"/>
                  </a:lnTo>
                  <a:lnTo>
                    <a:pt x="512" y="4"/>
                  </a:lnTo>
                  <a:lnTo>
                    <a:pt x="512" y="4"/>
                  </a:lnTo>
                  <a:lnTo>
                    <a:pt x="514" y="8"/>
                  </a:lnTo>
                  <a:lnTo>
                    <a:pt x="514" y="10"/>
                  </a:lnTo>
                  <a:lnTo>
                    <a:pt x="514" y="10"/>
                  </a:lnTo>
                  <a:lnTo>
                    <a:pt x="502" y="6"/>
                  </a:lnTo>
                  <a:lnTo>
                    <a:pt x="500" y="6"/>
                  </a:lnTo>
                  <a:lnTo>
                    <a:pt x="498" y="4"/>
                  </a:lnTo>
                  <a:lnTo>
                    <a:pt x="500" y="2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474" y="2"/>
                  </a:lnTo>
                  <a:lnTo>
                    <a:pt x="468" y="2"/>
                  </a:lnTo>
                  <a:lnTo>
                    <a:pt x="466" y="4"/>
                  </a:lnTo>
                  <a:lnTo>
                    <a:pt x="466" y="6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0" y="8"/>
                  </a:lnTo>
                  <a:lnTo>
                    <a:pt x="472" y="8"/>
                  </a:lnTo>
                  <a:lnTo>
                    <a:pt x="478" y="6"/>
                  </a:lnTo>
                  <a:lnTo>
                    <a:pt x="492" y="10"/>
                  </a:lnTo>
                  <a:lnTo>
                    <a:pt x="492" y="10"/>
                  </a:lnTo>
                  <a:lnTo>
                    <a:pt x="492" y="14"/>
                  </a:lnTo>
                  <a:lnTo>
                    <a:pt x="490" y="16"/>
                  </a:lnTo>
                  <a:lnTo>
                    <a:pt x="482" y="20"/>
                  </a:lnTo>
                  <a:lnTo>
                    <a:pt x="476" y="24"/>
                  </a:lnTo>
                  <a:lnTo>
                    <a:pt x="474" y="26"/>
                  </a:lnTo>
                  <a:lnTo>
                    <a:pt x="472" y="30"/>
                  </a:lnTo>
                  <a:lnTo>
                    <a:pt x="472" y="30"/>
                  </a:lnTo>
                  <a:lnTo>
                    <a:pt x="466" y="26"/>
                  </a:lnTo>
                  <a:lnTo>
                    <a:pt x="464" y="34"/>
                  </a:lnTo>
                  <a:lnTo>
                    <a:pt x="464" y="34"/>
                  </a:lnTo>
                  <a:lnTo>
                    <a:pt x="456" y="30"/>
                  </a:lnTo>
                  <a:lnTo>
                    <a:pt x="448" y="30"/>
                  </a:lnTo>
                  <a:lnTo>
                    <a:pt x="432" y="30"/>
                  </a:lnTo>
                  <a:lnTo>
                    <a:pt x="418" y="30"/>
                  </a:lnTo>
                  <a:lnTo>
                    <a:pt x="410" y="28"/>
                  </a:lnTo>
                  <a:lnTo>
                    <a:pt x="404" y="24"/>
                  </a:lnTo>
                  <a:lnTo>
                    <a:pt x="404" y="24"/>
                  </a:lnTo>
                  <a:lnTo>
                    <a:pt x="404" y="26"/>
                  </a:lnTo>
                  <a:lnTo>
                    <a:pt x="402" y="28"/>
                  </a:lnTo>
                  <a:lnTo>
                    <a:pt x="398" y="30"/>
                  </a:lnTo>
                  <a:lnTo>
                    <a:pt x="394" y="32"/>
                  </a:lnTo>
                  <a:lnTo>
                    <a:pt x="390" y="18"/>
                  </a:lnTo>
                  <a:lnTo>
                    <a:pt x="368" y="24"/>
                  </a:lnTo>
                  <a:lnTo>
                    <a:pt x="382" y="40"/>
                  </a:lnTo>
                  <a:lnTo>
                    <a:pt x="382" y="40"/>
                  </a:lnTo>
                  <a:lnTo>
                    <a:pt x="374" y="42"/>
                  </a:lnTo>
                  <a:lnTo>
                    <a:pt x="366" y="44"/>
                  </a:lnTo>
                  <a:lnTo>
                    <a:pt x="348" y="40"/>
                  </a:lnTo>
                  <a:lnTo>
                    <a:pt x="332" y="36"/>
                  </a:lnTo>
                  <a:lnTo>
                    <a:pt x="324" y="34"/>
                  </a:lnTo>
                  <a:lnTo>
                    <a:pt x="316" y="34"/>
                  </a:lnTo>
                  <a:lnTo>
                    <a:pt x="316" y="34"/>
                  </a:lnTo>
                  <a:lnTo>
                    <a:pt x="316" y="42"/>
                  </a:lnTo>
                  <a:lnTo>
                    <a:pt x="310" y="44"/>
                  </a:lnTo>
                  <a:lnTo>
                    <a:pt x="304" y="46"/>
                  </a:lnTo>
                  <a:lnTo>
                    <a:pt x="296" y="48"/>
                  </a:lnTo>
                  <a:lnTo>
                    <a:pt x="286" y="48"/>
                  </a:lnTo>
                  <a:lnTo>
                    <a:pt x="278" y="50"/>
                  </a:lnTo>
                  <a:lnTo>
                    <a:pt x="270" y="54"/>
                  </a:lnTo>
                  <a:lnTo>
                    <a:pt x="266" y="62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2" y="66"/>
                  </a:lnTo>
                  <a:lnTo>
                    <a:pt x="262" y="68"/>
                  </a:lnTo>
                  <a:lnTo>
                    <a:pt x="248" y="76"/>
                  </a:lnTo>
                  <a:lnTo>
                    <a:pt x="234" y="84"/>
                  </a:lnTo>
                  <a:lnTo>
                    <a:pt x="224" y="88"/>
                  </a:lnTo>
                  <a:lnTo>
                    <a:pt x="212" y="90"/>
                  </a:lnTo>
                  <a:lnTo>
                    <a:pt x="212" y="90"/>
                  </a:lnTo>
                  <a:lnTo>
                    <a:pt x="228" y="80"/>
                  </a:lnTo>
                  <a:lnTo>
                    <a:pt x="240" y="72"/>
                  </a:lnTo>
                  <a:lnTo>
                    <a:pt x="252" y="62"/>
                  </a:lnTo>
                  <a:lnTo>
                    <a:pt x="272" y="46"/>
                  </a:lnTo>
                  <a:lnTo>
                    <a:pt x="272" y="46"/>
                  </a:lnTo>
                  <a:lnTo>
                    <a:pt x="258" y="52"/>
                  </a:lnTo>
                  <a:lnTo>
                    <a:pt x="244" y="56"/>
                  </a:lnTo>
                  <a:lnTo>
                    <a:pt x="218" y="64"/>
                  </a:lnTo>
                  <a:lnTo>
                    <a:pt x="204" y="68"/>
                  </a:lnTo>
                  <a:lnTo>
                    <a:pt x="190" y="72"/>
                  </a:lnTo>
                  <a:lnTo>
                    <a:pt x="178" y="80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74" y="94"/>
                  </a:lnTo>
                  <a:lnTo>
                    <a:pt x="176" y="96"/>
                  </a:lnTo>
                  <a:lnTo>
                    <a:pt x="174" y="102"/>
                  </a:lnTo>
                  <a:lnTo>
                    <a:pt x="174" y="102"/>
                  </a:lnTo>
                  <a:lnTo>
                    <a:pt x="170" y="100"/>
                  </a:lnTo>
                  <a:lnTo>
                    <a:pt x="164" y="102"/>
                  </a:lnTo>
                  <a:lnTo>
                    <a:pt x="152" y="108"/>
                  </a:lnTo>
                  <a:lnTo>
                    <a:pt x="144" y="112"/>
                  </a:lnTo>
                  <a:lnTo>
                    <a:pt x="140" y="112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34" y="116"/>
                  </a:lnTo>
                  <a:lnTo>
                    <a:pt x="134" y="124"/>
                  </a:lnTo>
                  <a:lnTo>
                    <a:pt x="134" y="132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08" y="146"/>
                  </a:lnTo>
                  <a:lnTo>
                    <a:pt x="86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74" y="184"/>
                  </a:lnTo>
                  <a:lnTo>
                    <a:pt x="60" y="210"/>
                  </a:lnTo>
                  <a:lnTo>
                    <a:pt x="42" y="234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12" y="288"/>
                  </a:lnTo>
                  <a:lnTo>
                    <a:pt x="8" y="302"/>
                  </a:lnTo>
                  <a:lnTo>
                    <a:pt x="4" y="318"/>
                  </a:lnTo>
                  <a:lnTo>
                    <a:pt x="0" y="334"/>
                  </a:lnTo>
                  <a:lnTo>
                    <a:pt x="0" y="348"/>
                  </a:lnTo>
                  <a:lnTo>
                    <a:pt x="0" y="364"/>
                  </a:lnTo>
                  <a:lnTo>
                    <a:pt x="4" y="380"/>
                  </a:lnTo>
                  <a:lnTo>
                    <a:pt x="10" y="378"/>
                  </a:lnTo>
                  <a:lnTo>
                    <a:pt x="4" y="400"/>
                  </a:lnTo>
                  <a:lnTo>
                    <a:pt x="4" y="400"/>
                  </a:lnTo>
                  <a:lnTo>
                    <a:pt x="4" y="396"/>
                  </a:lnTo>
                  <a:lnTo>
                    <a:pt x="6" y="394"/>
                  </a:lnTo>
                  <a:lnTo>
                    <a:pt x="8" y="394"/>
                  </a:lnTo>
                  <a:lnTo>
                    <a:pt x="10" y="396"/>
                  </a:lnTo>
                  <a:lnTo>
                    <a:pt x="16" y="402"/>
                  </a:lnTo>
                  <a:lnTo>
                    <a:pt x="18" y="404"/>
                  </a:lnTo>
                  <a:lnTo>
                    <a:pt x="20" y="406"/>
                  </a:lnTo>
                  <a:lnTo>
                    <a:pt x="20" y="406"/>
                  </a:lnTo>
                  <a:lnTo>
                    <a:pt x="18" y="432"/>
                  </a:lnTo>
                  <a:lnTo>
                    <a:pt x="18" y="458"/>
                  </a:lnTo>
                  <a:lnTo>
                    <a:pt x="18" y="458"/>
                  </a:lnTo>
                  <a:lnTo>
                    <a:pt x="24" y="456"/>
                  </a:lnTo>
                  <a:lnTo>
                    <a:pt x="30" y="452"/>
                  </a:lnTo>
                  <a:lnTo>
                    <a:pt x="32" y="446"/>
                  </a:lnTo>
                  <a:lnTo>
                    <a:pt x="32" y="444"/>
                  </a:lnTo>
                  <a:lnTo>
                    <a:pt x="30" y="440"/>
                  </a:lnTo>
                  <a:lnTo>
                    <a:pt x="30" y="440"/>
                  </a:lnTo>
                  <a:close/>
                  <a:moveTo>
                    <a:pt x="392" y="34"/>
                  </a:moveTo>
                  <a:lnTo>
                    <a:pt x="402" y="32"/>
                  </a:lnTo>
                  <a:lnTo>
                    <a:pt x="402" y="32"/>
                  </a:lnTo>
                  <a:lnTo>
                    <a:pt x="404" y="32"/>
                  </a:lnTo>
                  <a:lnTo>
                    <a:pt x="408" y="32"/>
                  </a:lnTo>
                  <a:lnTo>
                    <a:pt x="402" y="32"/>
                  </a:lnTo>
                  <a:lnTo>
                    <a:pt x="402" y="32"/>
                  </a:lnTo>
                  <a:lnTo>
                    <a:pt x="396" y="38"/>
                  </a:lnTo>
                  <a:lnTo>
                    <a:pt x="394" y="38"/>
                  </a:lnTo>
                  <a:lnTo>
                    <a:pt x="392" y="34"/>
                  </a:lnTo>
                  <a:lnTo>
                    <a:pt x="392" y="34"/>
                  </a:lnTo>
                  <a:close/>
                  <a:moveTo>
                    <a:pt x="794" y="606"/>
                  </a:moveTo>
                  <a:lnTo>
                    <a:pt x="804" y="594"/>
                  </a:lnTo>
                  <a:lnTo>
                    <a:pt x="804" y="594"/>
                  </a:lnTo>
                  <a:lnTo>
                    <a:pt x="798" y="600"/>
                  </a:lnTo>
                  <a:lnTo>
                    <a:pt x="798" y="604"/>
                  </a:lnTo>
                  <a:lnTo>
                    <a:pt x="800" y="604"/>
                  </a:lnTo>
                  <a:lnTo>
                    <a:pt x="800" y="604"/>
                  </a:lnTo>
                  <a:lnTo>
                    <a:pt x="796" y="608"/>
                  </a:lnTo>
                  <a:lnTo>
                    <a:pt x="794" y="608"/>
                  </a:lnTo>
                  <a:lnTo>
                    <a:pt x="794" y="606"/>
                  </a:lnTo>
                  <a:lnTo>
                    <a:pt x="794" y="606"/>
                  </a:lnTo>
                  <a:close/>
                  <a:moveTo>
                    <a:pt x="400" y="124"/>
                  </a:moveTo>
                  <a:lnTo>
                    <a:pt x="408" y="130"/>
                  </a:lnTo>
                  <a:lnTo>
                    <a:pt x="410" y="120"/>
                  </a:lnTo>
                  <a:lnTo>
                    <a:pt x="400" y="124"/>
                  </a:lnTo>
                  <a:close/>
                  <a:moveTo>
                    <a:pt x="288" y="156"/>
                  </a:moveTo>
                  <a:lnTo>
                    <a:pt x="302" y="156"/>
                  </a:lnTo>
                  <a:lnTo>
                    <a:pt x="302" y="154"/>
                  </a:lnTo>
                  <a:lnTo>
                    <a:pt x="288" y="154"/>
                  </a:lnTo>
                  <a:lnTo>
                    <a:pt x="288" y="156"/>
                  </a:lnTo>
                  <a:close/>
                  <a:moveTo>
                    <a:pt x="122" y="162"/>
                  </a:moveTo>
                  <a:lnTo>
                    <a:pt x="126" y="162"/>
                  </a:lnTo>
                  <a:lnTo>
                    <a:pt x="122" y="162"/>
                  </a:lnTo>
                  <a:lnTo>
                    <a:pt x="122" y="162"/>
                  </a:lnTo>
                  <a:lnTo>
                    <a:pt x="118" y="164"/>
                  </a:lnTo>
                  <a:lnTo>
                    <a:pt x="114" y="168"/>
                  </a:lnTo>
                  <a:lnTo>
                    <a:pt x="112" y="172"/>
                  </a:lnTo>
                  <a:lnTo>
                    <a:pt x="110" y="176"/>
                  </a:lnTo>
                  <a:lnTo>
                    <a:pt x="108" y="178"/>
                  </a:lnTo>
                  <a:lnTo>
                    <a:pt x="104" y="178"/>
                  </a:lnTo>
                  <a:lnTo>
                    <a:pt x="98" y="178"/>
                  </a:lnTo>
                  <a:lnTo>
                    <a:pt x="98" y="178"/>
                  </a:lnTo>
                  <a:lnTo>
                    <a:pt x="98" y="172"/>
                  </a:lnTo>
                  <a:lnTo>
                    <a:pt x="100" y="168"/>
                  </a:lnTo>
                  <a:lnTo>
                    <a:pt x="102" y="166"/>
                  </a:lnTo>
                  <a:lnTo>
                    <a:pt x="106" y="164"/>
                  </a:lnTo>
                  <a:lnTo>
                    <a:pt x="114" y="162"/>
                  </a:lnTo>
                  <a:lnTo>
                    <a:pt x="122" y="162"/>
                  </a:lnTo>
                  <a:lnTo>
                    <a:pt x="122" y="162"/>
                  </a:lnTo>
                  <a:close/>
                  <a:moveTo>
                    <a:pt x="374" y="56"/>
                  </a:moveTo>
                  <a:lnTo>
                    <a:pt x="374" y="56"/>
                  </a:lnTo>
                  <a:lnTo>
                    <a:pt x="374" y="54"/>
                  </a:lnTo>
                  <a:lnTo>
                    <a:pt x="372" y="52"/>
                  </a:lnTo>
                  <a:lnTo>
                    <a:pt x="364" y="50"/>
                  </a:lnTo>
                  <a:lnTo>
                    <a:pt x="358" y="48"/>
                  </a:lnTo>
                  <a:lnTo>
                    <a:pt x="352" y="44"/>
                  </a:lnTo>
                  <a:lnTo>
                    <a:pt x="352" y="44"/>
                  </a:lnTo>
                  <a:lnTo>
                    <a:pt x="350" y="46"/>
                  </a:lnTo>
                  <a:lnTo>
                    <a:pt x="350" y="48"/>
                  </a:lnTo>
                  <a:lnTo>
                    <a:pt x="352" y="52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6" y="60"/>
                  </a:lnTo>
                  <a:lnTo>
                    <a:pt x="350" y="60"/>
                  </a:lnTo>
                  <a:lnTo>
                    <a:pt x="350" y="60"/>
                  </a:lnTo>
                  <a:lnTo>
                    <a:pt x="352" y="64"/>
                  </a:lnTo>
                  <a:lnTo>
                    <a:pt x="354" y="66"/>
                  </a:lnTo>
                  <a:lnTo>
                    <a:pt x="356" y="64"/>
                  </a:lnTo>
                  <a:lnTo>
                    <a:pt x="358" y="62"/>
                  </a:lnTo>
                  <a:lnTo>
                    <a:pt x="366" y="56"/>
                  </a:lnTo>
                  <a:lnTo>
                    <a:pt x="370" y="56"/>
                  </a:lnTo>
                  <a:lnTo>
                    <a:pt x="374" y="56"/>
                  </a:lnTo>
                  <a:lnTo>
                    <a:pt x="374" y="56"/>
                  </a:lnTo>
                  <a:close/>
                  <a:moveTo>
                    <a:pt x="676" y="54"/>
                  </a:moveTo>
                  <a:lnTo>
                    <a:pt x="672" y="52"/>
                  </a:lnTo>
                  <a:lnTo>
                    <a:pt x="684" y="64"/>
                  </a:lnTo>
                  <a:lnTo>
                    <a:pt x="676" y="54"/>
                  </a:lnTo>
                  <a:close/>
                  <a:moveTo>
                    <a:pt x="732" y="86"/>
                  </a:moveTo>
                  <a:lnTo>
                    <a:pt x="732" y="86"/>
                  </a:lnTo>
                  <a:lnTo>
                    <a:pt x="734" y="90"/>
                  </a:lnTo>
                  <a:lnTo>
                    <a:pt x="736" y="94"/>
                  </a:lnTo>
                  <a:lnTo>
                    <a:pt x="742" y="102"/>
                  </a:lnTo>
                  <a:lnTo>
                    <a:pt x="760" y="118"/>
                  </a:lnTo>
                  <a:lnTo>
                    <a:pt x="760" y="118"/>
                  </a:lnTo>
                  <a:lnTo>
                    <a:pt x="762" y="114"/>
                  </a:lnTo>
                  <a:lnTo>
                    <a:pt x="764" y="110"/>
                  </a:lnTo>
                  <a:lnTo>
                    <a:pt x="762" y="102"/>
                  </a:lnTo>
                  <a:lnTo>
                    <a:pt x="758" y="94"/>
                  </a:lnTo>
                  <a:lnTo>
                    <a:pt x="748" y="86"/>
                  </a:lnTo>
                  <a:lnTo>
                    <a:pt x="748" y="86"/>
                  </a:lnTo>
                  <a:lnTo>
                    <a:pt x="744" y="80"/>
                  </a:lnTo>
                  <a:lnTo>
                    <a:pt x="742" y="80"/>
                  </a:lnTo>
                  <a:lnTo>
                    <a:pt x="738" y="80"/>
                  </a:lnTo>
                  <a:lnTo>
                    <a:pt x="738" y="82"/>
                  </a:lnTo>
                  <a:lnTo>
                    <a:pt x="734" y="86"/>
                  </a:lnTo>
                  <a:lnTo>
                    <a:pt x="734" y="88"/>
                  </a:lnTo>
                  <a:lnTo>
                    <a:pt x="732" y="86"/>
                  </a:lnTo>
                  <a:lnTo>
                    <a:pt x="732" y="86"/>
                  </a:lnTo>
                  <a:close/>
                  <a:moveTo>
                    <a:pt x="232" y="116"/>
                  </a:moveTo>
                  <a:lnTo>
                    <a:pt x="232" y="116"/>
                  </a:lnTo>
                  <a:lnTo>
                    <a:pt x="240" y="118"/>
                  </a:lnTo>
                  <a:lnTo>
                    <a:pt x="252" y="122"/>
                  </a:lnTo>
                  <a:lnTo>
                    <a:pt x="258" y="122"/>
                  </a:lnTo>
                  <a:lnTo>
                    <a:pt x="262" y="122"/>
                  </a:lnTo>
                  <a:lnTo>
                    <a:pt x="268" y="120"/>
                  </a:lnTo>
                  <a:lnTo>
                    <a:pt x="274" y="114"/>
                  </a:lnTo>
                  <a:lnTo>
                    <a:pt x="258" y="114"/>
                  </a:lnTo>
                  <a:lnTo>
                    <a:pt x="262" y="112"/>
                  </a:lnTo>
                  <a:lnTo>
                    <a:pt x="256" y="106"/>
                  </a:lnTo>
                  <a:lnTo>
                    <a:pt x="256" y="106"/>
                  </a:lnTo>
                  <a:lnTo>
                    <a:pt x="258" y="112"/>
                  </a:lnTo>
                  <a:lnTo>
                    <a:pt x="258" y="116"/>
                  </a:lnTo>
                  <a:lnTo>
                    <a:pt x="254" y="116"/>
                  </a:lnTo>
                  <a:lnTo>
                    <a:pt x="250" y="118"/>
                  </a:lnTo>
                  <a:lnTo>
                    <a:pt x="240" y="116"/>
                  </a:lnTo>
                  <a:lnTo>
                    <a:pt x="232" y="116"/>
                  </a:lnTo>
                  <a:lnTo>
                    <a:pt x="232" y="116"/>
                  </a:lnTo>
                  <a:close/>
                  <a:moveTo>
                    <a:pt x="828" y="180"/>
                  </a:moveTo>
                  <a:lnTo>
                    <a:pt x="828" y="180"/>
                  </a:lnTo>
                  <a:lnTo>
                    <a:pt x="828" y="206"/>
                  </a:lnTo>
                  <a:lnTo>
                    <a:pt x="826" y="216"/>
                  </a:lnTo>
                  <a:lnTo>
                    <a:pt x="826" y="220"/>
                  </a:lnTo>
                  <a:lnTo>
                    <a:pt x="822" y="222"/>
                  </a:lnTo>
                  <a:lnTo>
                    <a:pt x="822" y="222"/>
                  </a:lnTo>
                  <a:lnTo>
                    <a:pt x="828" y="218"/>
                  </a:lnTo>
                  <a:lnTo>
                    <a:pt x="830" y="216"/>
                  </a:lnTo>
                  <a:lnTo>
                    <a:pt x="834" y="206"/>
                  </a:lnTo>
                  <a:lnTo>
                    <a:pt x="834" y="196"/>
                  </a:lnTo>
                  <a:lnTo>
                    <a:pt x="832" y="190"/>
                  </a:lnTo>
                  <a:lnTo>
                    <a:pt x="832" y="190"/>
                  </a:lnTo>
                  <a:lnTo>
                    <a:pt x="828" y="186"/>
                  </a:lnTo>
                  <a:lnTo>
                    <a:pt x="828" y="180"/>
                  </a:lnTo>
                  <a:lnTo>
                    <a:pt x="828" y="180"/>
                  </a:lnTo>
                  <a:close/>
                  <a:moveTo>
                    <a:pt x="814" y="192"/>
                  </a:moveTo>
                  <a:lnTo>
                    <a:pt x="814" y="192"/>
                  </a:lnTo>
                  <a:lnTo>
                    <a:pt x="810" y="192"/>
                  </a:lnTo>
                  <a:lnTo>
                    <a:pt x="806" y="190"/>
                  </a:lnTo>
                  <a:lnTo>
                    <a:pt x="804" y="188"/>
                  </a:lnTo>
                  <a:lnTo>
                    <a:pt x="802" y="182"/>
                  </a:lnTo>
                  <a:lnTo>
                    <a:pt x="802" y="182"/>
                  </a:lnTo>
                  <a:lnTo>
                    <a:pt x="808" y="178"/>
                  </a:lnTo>
                  <a:lnTo>
                    <a:pt x="812" y="170"/>
                  </a:lnTo>
                  <a:lnTo>
                    <a:pt x="814" y="166"/>
                  </a:lnTo>
                  <a:lnTo>
                    <a:pt x="812" y="160"/>
                  </a:lnTo>
                  <a:lnTo>
                    <a:pt x="810" y="156"/>
                  </a:lnTo>
                  <a:lnTo>
                    <a:pt x="806" y="152"/>
                  </a:lnTo>
                  <a:lnTo>
                    <a:pt x="806" y="152"/>
                  </a:lnTo>
                  <a:lnTo>
                    <a:pt x="802" y="174"/>
                  </a:lnTo>
                  <a:lnTo>
                    <a:pt x="800" y="184"/>
                  </a:lnTo>
                  <a:lnTo>
                    <a:pt x="802" y="196"/>
                  </a:lnTo>
                  <a:lnTo>
                    <a:pt x="814" y="192"/>
                  </a:lnTo>
                  <a:close/>
                  <a:moveTo>
                    <a:pt x="826" y="156"/>
                  </a:moveTo>
                  <a:lnTo>
                    <a:pt x="820" y="150"/>
                  </a:lnTo>
                  <a:lnTo>
                    <a:pt x="820" y="150"/>
                  </a:lnTo>
                  <a:lnTo>
                    <a:pt x="810" y="148"/>
                  </a:lnTo>
                  <a:lnTo>
                    <a:pt x="804" y="148"/>
                  </a:lnTo>
                  <a:lnTo>
                    <a:pt x="800" y="148"/>
                  </a:lnTo>
                  <a:lnTo>
                    <a:pt x="798" y="146"/>
                  </a:lnTo>
                  <a:lnTo>
                    <a:pt x="798" y="142"/>
                  </a:lnTo>
                  <a:lnTo>
                    <a:pt x="798" y="134"/>
                  </a:lnTo>
                  <a:lnTo>
                    <a:pt x="798" y="134"/>
                  </a:lnTo>
                  <a:lnTo>
                    <a:pt x="810" y="142"/>
                  </a:lnTo>
                  <a:lnTo>
                    <a:pt x="820" y="150"/>
                  </a:lnTo>
                  <a:lnTo>
                    <a:pt x="820" y="150"/>
                  </a:lnTo>
                  <a:lnTo>
                    <a:pt x="822" y="152"/>
                  </a:lnTo>
                  <a:lnTo>
                    <a:pt x="826" y="156"/>
                  </a:lnTo>
                  <a:lnTo>
                    <a:pt x="826" y="156"/>
                  </a:lnTo>
                  <a:close/>
                  <a:moveTo>
                    <a:pt x="890" y="308"/>
                  </a:moveTo>
                  <a:lnTo>
                    <a:pt x="894" y="298"/>
                  </a:lnTo>
                  <a:lnTo>
                    <a:pt x="894" y="298"/>
                  </a:lnTo>
                  <a:lnTo>
                    <a:pt x="892" y="306"/>
                  </a:lnTo>
                  <a:lnTo>
                    <a:pt x="892" y="308"/>
                  </a:lnTo>
                  <a:lnTo>
                    <a:pt x="890" y="308"/>
                  </a:lnTo>
                  <a:lnTo>
                    <a:pt x="886" y="314"/>
                  </a:lnTo>
                  <a:lnTo>
                    <a:pt x="886" y="314"/>
                  </a:lnTo>
                  <a:lnTo>
                    <a:pt x="882" y="306"/>
                  </a:lnTo>
                  <a:lnTo>
                    <a:pt x="882" y="304"/>
                  </a:lnTo>
                  <a:lnTo>
                    <a:pt x="890" y="308"/>
                  </a:lnTo>
                  <a:lnTo>
                    <a:pt x="890" y="308"/>
                  </a:lnTo>
                  <a:close/>
                  <a:moveTo>
                    <a:pt x="834" y="170"/>
                  </a:moveTo>
                  <a:lnTo>
                    <a:pt x="834" y="170"/>
                  </a:lnTo>
                  <a:lnTo>
                    <a:pt x="840" y="180"/>
                  </a:lnTo>
                  <a:lnTo>
                    <a:pt x="844" y="192"/>
                  </a:lnTo>
                  <a:lnTo>
                    <a:pt x="844" y="192"/>
                  </a:lnTo>
                  <a:lnTo>
                    <a:pt x="836" y="180"/>
                  </a:lnTo>
                  <a:lnTo>
                    <a:pt x="832" y="174"/>
                  </a:lnTo>
                  <a:lnTo>
                    <a:pt x="832" y="172"/>
                  </a:lnTo>
                  <a:lnTo>
                    <a:pt x="834" y="170"/>
                  </a:lnTo>
                  <a:lnTo>
                    <a:pt x="834" y="170"/>
                  </a:lnTo>
                  <a:close/>
                  <a:moveTo>
                    <a:pt x="874" y="304"/>
                  </a:moveTo>
                  <a:lnTo>
                    <a:pt x="874" y="304"/>
                  </a:lnTo>
                  <a:lnTo>
                    <a:pt x="866" y="276"/>
                  </a:lnTo>
                  <a:lnTo>
                    <a:pt x="866" y="276"/>
                  </a:lnTo>
                  <a:lnTo>
                    <a:pt x="870" y="276"/>
                  </a:lnTo>
                  <a:lnTo>
                    <a:pt x="872" y="280"/>
                  </a:lnTo>
                  <a:lnTo>
                    <a:pt x="876" y="288"/>
                  </a:lnTo>
                  <a:lnTo>
                    <a:pt x="876" y="298"/>
                  </a:lnTo>
                  <a:lnTo>
                    <a:pt x="874" y="304"/>
                  </a:lnTo>
                  <a:lnTo>
                    <a:pt x="874" y="304"/>
                  </a:lnTo>
                  <a:close/>
                  <a:moveTo>
                    <a:pt x="672" y="700"/>
                  </a:moveTo>
                  <a:lnTo>
                    <a:pt x="670" y="688"/>
                  </a:lnTo>
                  <a:lnTo>
                    <a:pt x="660" y="696"/>
                  </a:lnTo>
                  <a:lnTo>
                    <a:pt x="672" y="700"/>
                  </a:lnTo>
                  <a:close/>
                  <a:moveTo>
                    <a:pt x="760" y="598"/>
                  </a:moveTo>
                  <a:lnTo>
                    <a:pt x="766" y="592"/>
                  </a:lnTo>
                  <a:lnTo>
                    <a:pt x="764" y="586"/>
                  </a:lnTo>
                  <a:lnTo>
                    <a:pt x="760" y="598"/>
                  </a:lnTo>
                  <a:close/>
                  <a:moveTo>
                    <a:pt x="832" y="468"/>
                  </a:moveTo>
                  <a:lnTo>
                    <a:pt x="832" y="468"/>
                  </a:lnTo>
                  <a:lnTo>
                    <a:pt x="836" y="470"/>
                  </a:lnTo>
                  <a:lnTo>
                    <a:pt x="840" y="470"/>
                  </a:lnTo>
                  <a:lnTo>
                    <a:pt x="840" y="470"/>
                  </a:lnTo>
                  <a:lnTo>
                    <a:pt x="842" y="468"/>
                  </a:lnTo>
                  <a:lnTo>
                    <a:pt x="846" y="466"/>
                  </a:lnTo>
                  <a:lnTo>
                    <a:pt x="846" y="466"/>
                  </a:lnTo>
                  <a:lnTo>
                    <a:pt x="844" y="468"/>
                  </a:lnTo>
                  <a:lnTo>
                    <a:pt x="840" y="470"/>
                  </a:lnTo>
                  <a:lnTo>
                    <a:pt x="840" y="470"/>
                  </a:lnTo>
                  <a:lnTo>
                    <a:pt x="836" y="478"/>
                  </a:lnTo>
                  <a:lnTo>
                    <a:pt x="834" y="482"/>
                  </a:lnTo>
                  <a:lnTo>
                    <a:pt x="836" y="488"/>
                  </a:lnTo>
                  <a:lnTo>
                    <a:pt x="836" y="488"/>
                  </a:lnTo>
                  <a:lnTo>
                    <a:pt x="840" y="486"/>
                  </a:lnTo>
                  <a:lnTo>
                    <a:pt x="842" y="482"/>
                  </a:lnTo>
                  <a:lnTo>
                    <a:pt x="846" y="478"/>
                  </a:lnTo>
                  <a:lnTo>
                    <a:pt x="848" y="476"/>
                  </a:lnTo>
                  <a:lnTo>
                    <a:pt x="848" y="476"/>
                  </a:lnTo>
                  <a:lnTo>
                    <a:pt x="848" y="482"/>
                  </a:lnTo>
                  <a:lnTo>
                    <a:pt x="846" y="488"/>
                  </a:lnTo>
                  <a:lnTo>
                    <a:pt x="836" y="498"/>
                  </a:lnTo>
                  <a:lnTo>
                    <a:pt x="832" y="502"/>
                  </a:lnTo>
                  <a:lnTo>
                    <a:pt x="830" y="506"/>
                  </a:lnTo>
                  <a:lnTo>
                    <a:pt x="834" y="510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30" y="522"/>
                  </a:lnTo>
                  <a:lnTo>
                    <a:pt x="822" y="524"/>
                  </a:lnTo>
                  <a:lnTo>
                    <a:pt x="820" y="522"/>
                  </a:lnTo>
                  <a:lnTo>
                    <a:pt x="818" y="520"/>
                  </a:lnTo>
                  <a:lnTo>
                    <a:pt x="818" y="520"/>
                  </a:lnTo>
                  <a:lnTo>
                    <a:pt x="824" y="508"/>
                  </a:lnTo>
                  <a:lnTo>
                    <a:pt x="830" y="494"/>
                  </a:lnTo>
                  <a:lnTo>
                    <a:pt x="832" y="480"/>
                  </a:lnTo>
                  <a:lnTo>
                    <a:pt x="832" y="468"/>
                  </a:lnTo>
                  <a:lnTo>
                    <a:pt x="832" y="468"/>
                  </a:lnTo>
                  <a:lnTo>
                    <a:pt x="830" y="466"/>
                  </a:lnTo>
                  <a:lnTo>
                    <a:pt x="830" y="462"/>
                  </a:lnTo>
                  <a:lnTo>
                    <a:pt x="830" y="462"/>
                  </a:lnTo>
                  <a:lnTo>
                    <a:pt x="832" y="468"/>
                  </a:lnTo>
                  <a:lnTo>
                    <a:pt x="832" y="468"/>
                  </a:lnTo>
                  <a:close/>
                  <a:moveTo>
                    <a:pt x="832" y="286"/>
                  </a:moveTo>
                  <a:lnTo>
                    <a:pt x="832" y="286"/>
                  </a:lnTo>
                  <a:lnTo>
                    <a:pt x="832" y="280"/>
                  </a:lnTo>
                  <a:lnTo>
                    <a:pt x="832" y="276"/>
                  </a:lnTo>
                  <a:lnTo>
                    <a:pt x="832" y="276"/>
                  </a:lnTo>
                  <a:lnTo>
                    <a:pt x="836" y="270"/>
                  </a:lnTo>
                  <a:lnTo>
                    <a:pt x="838" y="268"/>
                  </a:lnTo>
                  <a:lnTo>
                    <a:pt x="842" y="268"/>
                  </a:lnTo>
                  <a:lnTo>
                    <a:pt x="842" y="268"/>
                  </a:lnTo>
                  <a:lnTo>
                    <a:pt x="840" y="274"/>
                  </a:lnTo>
                  <a:lnTo>
                    <a:pt x="838" y="276"/>
                  </a:lnTo>
                  <a:lnTo>
                    <a:pt x="834" y="276"/>
                  </a:lnTo>
                  <a:lnTo>
                    <a:pt x="832" y="276"/>
                  </a:lnTo>
                  <a:lnTo>
                    <a:pt x="832" y="276"/>
                  </a:lnTo>
                  <a:lnTo>
                    <a:pt x="832" y="286"/>
                  </a:lnTo>
                  <a:lnTo>
                    <a:pt x="832" y="286"/>
                  </a:lnTo>
                  <a:close/>
                  <a:moveTo>
                    <a:pt x="816" y="290"/>
                  </a:moveTo>
                  <a:lnTo>
                    <a:pt x="816" y="290"/>
                  </a:lnTo>
                  <a:lnTo>
                    <a:pt x="822" y="264"/>
                  </a:lnTo>
                  <a:lnTo>
                    <a:pt x="818" y="274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4" y="262"/>
                  </a:lnTo>
                  <a:lnTo>
                    <a:pt x="810" y="272"/>
                  </a:lnTo>
                  <a:lnTo>
                    <a:pt x="810" y="282"/>
                  </a:lnTo>
                  <a:lnTo>
                    <a:pt x="812" y="286"/>
                  </a:lnTo>
                  <a:lnTo>
                    <a:pt x="816" y="290"/>
                  </a:lnTo>
                  <a:lnTo>
                    <a:pt x="816" y="290"/>
                  </a:lnTo>
                  <a:close/>
                  <a:moveTo>
                    <a:pt x="810" y="254"/>
                  </a:moveTo>
                  <a:lnTo>
                    <a:pt x="818" y="246"/>
                  </a:lnTo>
                  <a:lnTo>
                    <a:pt x="810" y="254"/>
                  </a:lnTo>
                  <a:lnTo>
                    <a:pt x="810" y="254"/>
                  </a:lnTo>
                  <a:lnTo>
                    <a:pt x="808" y="254"/>
                  </a:lnTo>
                  <a:lnTo>
                    <a:pt x="808" y="254"/>
                  </a:lnTo>
                  <a:lnTo>
                    <a:pt x="806" y="240"/>
                  </a:lnTo>
                  <a:lnTo>
                    <a:pt x="802" y="228"/>
                  </a:lnTo>
                  <a:lnTo>
                    <a:pt x="802" y="228"/>
                  </a:lnTo>
                  <a:lnTo>
                    <a:pt x="806" y="240"/>
                  </a:lnTo>
                  <a:lnTo>
                    <a:pt x="810" y="254"/>
                  </a:lnTo>
                  <a:lnTo>
                    <a:pt x="810" y="254"/>
                  </a:lnTo>
                  <a:close/>
                  <a:moveTo>
                    <a:pt x="600" y="84"/>
                  </a:moveTo>
                  <a:lnTo>
                    <a:pt x="600" y="84"/>
                  </a:lnTo>
                  <a:lnTo>
                    <a:pt x="596" y="94"/>
                  </a:lnTo>
                  <a:lnTo>
                    <a:pt x="598" y="100"/>
                  </a:lnTo>
                  <a:lnTo>
                    <a:pt x="600" y="106"/>
                  </a:lnTo>
                  <a:lnTo>
                    <a:pt x="606" y="108"/>
                  </a:lnTo>
                  <a:lnTo>
                    <a:pt x="616" y="116"/>
                  </a:lnTo>
                  <a:lnTo>
                    <a:pt x="622" y="120"/>
                  </a:lnTo>
                  <a:lnTo>
                    <a:pt x="624" y="124"/>
                  </a:lnTo>
                  <a:lnTo>
                    <a:pt x="624" y="124"/>
                  </a:lnTo>
                  <a:lnTo>
                    <a:pt x="626" y="116"/>
                  </a:lnTo>
                  <a:lnTo>
                    <a:pt x="630" y="108"/>
                  </a:lnTo>
                  <a:lnTo>
                    <a:pt x="628" y="104"/>
                  </a:lnTo>
                  <a:lnTo>
                    <a:pt x="626" y="102"/>
                  </a:lnTo>
                  <a:lnTo>
                    <a:pt x="620" y="98"/>
                  </a:lnTo>
                  <a:lnTo>
                    <a:pt x="612" y="96"/>
                  </a:lnTo>
                  <a:lnTo>
                    <a:pt x="612" y="96"/>
                  </a:lnTo>
                  <a:lnTo>
                    <a:pt x="620" y="96"/>
                  </a:lnTo>
                  <a:lnTo>
                    <a:pt x="626" y="96"/>
                  </a:lnTo>
                  <a:lnTo>
                    <a:pt x="628" y="100"/>
                  </a:lnTo>
                  <a:lnTo>
                    <a:pt x="630" y="102"/>
                  </a:lnTo>
                  <a:lnTo>
                    <a:pt x="632" y="104"/>
                  </a:lnTo>
                  <a:lnTo>
                    <a:pt x="634" y="104"/>
                  </a:lnTo>
                  <a:lnTo>
                    <a:pt x="642" y="96"/>
                  </a:lnTo>
                  <a:lnTo>
                    <a:pt x="642" y="96"/>
                  </a:lnTo>
                  <a:lnTo>
                    <a:pt x="634" y="94"/>
                  </a:lnTo>
                  <a:lnTo>
                    <a:pt x="626" y="90"/>
                  </a:lnTo>
                  <a:lnTo>
                    <a:pt x="616" y="84"/>
                  </a:lnTo>
                  <a:lnTo>
                    <a:pt x="630" y="86"/>
                  </a:lnTo>
                  <a:lnTo>
                    <a:pt x="630" y="86"/>
                  </a:lnTo>
                  <a:lnTo>
                    <a:pt x="628" y="80"/>
                  </a:lnTo>
                  <a:lnTo>
                    <a:pt x="624" y="78"/>
                  </a:lnTo>
                  <a:lnTo>
                    <a:pt x="620" y="78"/>
                  </a:lnTo>
                  <a:lnTo>
                    <a:pt x="616" y="80"/>
                  </a:lnTo>
                  <a:lnTo>
                    <a:pt x="606" y="84"/>
                  </a:lnTo>
                  <a:lnTo>
                    <a:pt x="602" y="86"/>
                  </a:lnTo>
                  <a:lnTo>
                    <a:pt x="600" y="84"/>
                  </a:lnTo>
                  <a:lnTo>
                    <a:pt x="600" y="84"/>
                  </a:lnTo>
                  <a:close/>
                  <a:moveTo>
                    <a:pt x="452" y="96"/>
                  </a:moveTo>
                  <a:lnTo>
                    <a:pt x="434" y="96"/>
                  </a:lnTo>
                  <a:lnTo>
                    <a:pt x="452" y="94"/>
                  </a:lnTo>
                  <a:lnTo>
                    <a:pt x="452" y="96"/>
                  </a:lnTo>
                  <a:close/>
                  <a:moveTo>
                    <a:pt x="106" y="310"/>
                  </a:moveTo>
                  <a:lnTo>
                    <a:pt x="106" y="310"/>
                  </a:lnTo>
                  <a:lnTo>
                    <a:pt x="108" y="312"/>
                  </a:lnTo>
                  <a:lnTo>
                    <a:pt x="110" y="314"/>
                  </a:lnTo>
                  <a:lnTo>
                    <a:pt x="114" y="322"/>
                  </a:lnTo>
                  <a:lnTo>
                    <a:pt x="116" y="326"/>
                  </a:lnTo>
                  <a:lnTo>
                    <a:pt x="114" y="332"/>
                  </a:lnTo>
                  <a:lnTo>
                    <a:pt x="112" y="334"/>
                  </a:lnTo>
                  <a:lnTo>
                    <a:pt x="108" y="336"/>
                  </a:lnTo>
                  <a:lnTo>
                    <a:pt x="108" y="336"/>
                  </a:lnTo>
                  <a:lnTo>
                    <a:pt x="108" y="328"/>
                  </a:lnTo>
                  <a:lnTo>
                    <a:pt x="108" y="322"/>
                  </a:lnTo>
                  <a:lnTo>
                    <a:pt x="108" y="314"/>
                  </a:lnTo>
                  <a:lnTo>
                    <a:pt x="106" y="310"/>
                  </a:lnTo>
                  <a:lnTo>
                    <a:pt x="106" y="310"/>
                  </a:lnTo>
                  <a:close/>
                  <a:moveTo>
                    <a:pt x="144" y="486"/>
                  </a:moveTo>
                  <a:lnTo>
                    <a:pt x="144" y="486"/>
                  </a:lnTo>
                  <a:lnTo>
                    <a:pt x="140" y="466"/>
                  </a:lnTo>
                  <a:lnTo>
                    <a:pt x="140" y="466"/>
                  </a:lnTo>
                  <a:lnTo>
                    <a:pt x="144" y="464"/>
                  </a:lnTo>
                  <a:lnTo>
                    <a:pt x="148" y="466"/>
                  </a:lnTo>
                  <a:lnTo>
                    <a:pt x="150" y="468"/>
                  </a:lnTo>
                  <a:lnTo>
                    <a:pt x="150" y="472"/>
                  </a:lnTo>
                  <a:lnTo>
                    <a:pt x="152" y="480"/>
                  </a:lnTo>
                  <a:lnTo>
                    <a:pt x="152" y="484"/>
                  </a:lnTo>
                  <a:lnTo>
                    <a:pt x="156" y="486"/>
                  </a:lnTo>
                  <a:lnTo>
                    <a:pt x="156" y="486"/>
                  </a:lnTo>
                  <a:lnTo>
                    <a:pt x="152" y="490"/>
                  </a:lnTo>
                  <a:lnTo>
                    <a:pt x="150" y="488"/>
                  </a:lnTo>
                  <a:lnTo>
                    <a:pt x="148" y="486"/>
                  </a:lnTo>
                  <a:lnTo>
                    <a:pt x="144" y="486"/>
                  </a:lnTo>
                  <a:lnTo>
                    <a:pt x="144" y="486"/>
                  </a:lnTo>
                  <a:close/>
                  <a:moveTo>
                    <a:pt x="230" y="580"/>
                  </a:moveTo>
                  <a:lnTo>
                    <a:pt x="234" y="586"/>
                  </a:lnTo>
                  <a:lnTo>
                    <a:pt x="238" y="570"/>
                  </a:lnTo>
                  <a:lnTo>
                    <a:pt x="230" y="580"/>
                  </a:lnTo>
                  <a:close/>
                  <a:moveTo>
                    <a:pt x="234" y="542"/>
                  </a:moveTo>
                  <a:lnTo>
                    <a:pt x="234" y="542"/>
                  </a:lnTo>
                  <a:lnTo>
                    <a:pt x="238" y="546"/>
                  </a:lnTo>
                  <a:lnTo>
                    <a:pt x="240" y="550"/>
                  </a:lnTo>
                  <a:lnTo>
                    <a:pt x="240" y="554"/>
                  </a:lnTo>
                  <a:lnTo>
                    <a:pt x="240" y="556"/>
                  </a:lnTo>
                  <a:lnTo>
                    <a:pt x="238" y="558"/>
                  </a:lnTo>
                  <a:lnTo>
                    <a:pt x="234" y="542"/>
                  </a:lnTo>
                  <a:close/>
                  <a:moveTo>
                    <a:pt x="330" y="618"/>
                  </a:moveTo>
                  <a:lnTo>
                    <a:pt x="330" y="602"/>
                  </a:lnTo>
                  <a:lnTo>
                    <a:pt x="336" y="604"/>
                  </a:lnTo>
                  <a:lnTo>
                    <a:pt x="330" y="618"/>
                  </a:lnTo>
                  <a:close/>
                  <a:moveTo>
                    <a:pt x="318" y="624"/>
                  </a:moveTo>
                  <a:lnTo>
                    <a:pt x="318" y="624"/>
                  </a:lnTo>
                  <a:lnTo>
                    <a:pt x="318" y="618"/>
                  </a:lnTo>
                  <a:lnTo>
                    <a:pt x="318" y="614"/>
                  </a:lnTo>
                  <a:lnTo>
                    <a:pt x="318" y="614"/>
                  </a:lnTo>
                  <a:lnTo>
                    <a:pt x="316" y="610"/>
                  </a:lnTo>
                  <a:lnTo>
                    <a:pt x="312" y="608"/>
                  </a:lnTo>
                  <a:lnTo>
                    <a:pt x="308" y="606"/>
                  </a:lnTo>
                  <a:lnTo>
                    <a:pt x="302" y="604"/>
                  </a:lnTo>
                  <a:lnTo>
                    <a:pt x="302" y="604"/>
                  </a:lnTo>
                  <a:lnTo>
                    <a:pt x="302" y="608"/>
                  </a:lnTo>
                  <a:lnTo>
                    <a:pt x="304" y="610"/>
                  </a:lnTo>
                  <a:lnTo>
                    <a:pt x="306" y="612"/>
                  </a:lnTo>
                  <a:lnTo>
                    <a:pt x="310" y="614"/>
                  </a:lnTo>
                  <a:lnTo>
                    <a:pt x="310" y="614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296" y="610"/>
                  </a:lnTo>
                  <a:lnTo>
                    <a:pt x="296" y="610"/>
                  </a:lnTo>
                  <a:lnTo>
                    <a:pt x="302" y="604"/>
                  </a:lnTo>
                  <a:lnTo>
                    <a:pt x="304" y="600"/>
                  </a:lnTo>
                  <a:lnTo>
                    <a:pt x="306" y="596"/>
                  </a:lnTo>
                  <a:lnTo>
                    <a:pt x="310" y="590"/>
                  </a:lnTo>
                  <a:lnTo>
                    <a:pt x="310" y="590"/>
                  </a:lnTo>
                  <a:lnTo>
                    <a:pt x="316" y="590"/>
                  </a:lnTo>
                  <a:lnTo>
                    <a:pt x="318" y="594"/>
                  </a:lnTo>
                  <a:lnTo>
                    <a:pt x="320" y="596"/>
                  </a:lnTo>
                  <a:lnTo>
                    <a:pt x="322" y="598"/>
                  </a:lnTo>
                  <a:lnTo>
                    <a:pt x="320" y="606"/>
                  </a:lnTo>
                  <a:lnTo>
                    <a:pt x="318" y="614"/>
                  </a:lnTo>
                  <a:lnTo>
                    <a:pt x="318" y="614"/>
                  </a:lnTo>
                  <a:lnTo>
                    <a:pt x="318" y="618"/>
                  </a:lnTo>
                  <a:lnTo>
                    <a:pt x="318" y="624"/>
                  </a:lnTo>
                  <a:lnTo>
                    <a:pt x="318" y="624"/>
                  </a:lnTo>
                  <a:close/>
                  <a:moveTo>
                    <a:pt x="254" y="590"/>
                  </a:moveTo>
                  <a:lnTo>
                    <a:pt x="254" y="590"/>
                  </a:lnTo>
                  <a:lnTo>
                    <a:pt x="248" y="590"/>
                  </a:lnTo>
                  <a:lnTo>
                    <a:pt x="248" y="586"/>
                  </a:lnTo>
                  <a:lnTo>
                    <a:pt x="248" y="586"/>
                  </a:lnTo>
                  <a:lnTo>
                    <a:pt x="252" y="586"/>
                  </a:lnTo>
                  <a:lnTo>
                    <a:pt x="254" y="586"/>
                  </a:lnTo>
                  <a:lnTo>
                    <a:pt x="254" y="590"/>
                  </a:lnTo>
                  <a:lnTo>
                    <a:pt x="264" y="592"/>
                  </a:lnTo>
                  <a:lnTo>
                    <a:pt x="264" y="592"/>
                  </a:lnTo>
                  <a:lnTo>
                    <a:pt x="268" y="586"/>
                  </a:lnTo>
                  <a:lnTo>
                    <a:pt x="268" y="578"/>
                  </a:lnTo>
                  <a:lnTo>
                    <a:pt x="266" y="566"/>
                  </a:lnTo>
                  <a:lnTo>
                    <a:pt x="266" y="566"/>
                  </a:lnTo>
                  <a:lnTo>
                    <a:pt x="268" y="576"/>
                  </a:lnTo>
                  <a:lnTo>
                    <a:pt x="272" y="580"/>
                  </a:lnTo>
                  <a:lnTo>
                    <a:pt x="276" y="582"/>
                  </a:lnTo>
                  <a:lnTo>
                    <a:pt x="276" y="582"/>
                  </a:lnTo>
                  <a:lnTo>
                    <a:pt x="278" y="580"/>
                  </a:lnTo>
                  <a:lnTo>
                    <a:pt x="276" y="576"/>
                  </a:lnTo>
                  <a:lnTo>
                    <a:pt x="286" y="580"/>
                  </a:lnTo>
                  <a:lnTo>
                    <a:pt x="286" y="580"/>
                  </a:lnTo>
                  <a:lnTo>
                    <a:pt x="286" y="586"/>
                  </a:lnTo>
                  <a:lnTo>
                    <a:pt x="286" y="590"/>
                  </a:lnTo>
                  <a:lnTo>
                    <a:pt x="284" y="592"/>
                  </a:lnTo>
                  <a:lnTo>
                    <a:pt x="280" y="594"/>
                  </a:lnTo>
                  <a:lnTo>
                    <a:pt x="274" y="594"/>
                  </a:lnTo>
                  <a:lnTo>
                    <a:pt x="264" y="592"/>
                  </a:lnTo>
                  <a:lnTo>
                    <a:pt x="264" y="592"/>
                  </a:lnTo>
                  <a:lnTo>
                    <a:pt x="262" y="594"/>
                  </a:lnTo>
                  <a:lnTo>
                    <a:pt x="258" y="594"/>
                  </a:lnTo>
                  <a:lnTo>
                    <a:pt x="258" y="594"/>
                  </a:lnTo>
                  <a:lnTo>
                    <a:pt x="256" y="592"/>
                  </a:lnTo>
                  <a:lnTo>
                    <a:pt x="254" y="590"/>
                  </a:lnTo>
                  <a:lnTo>
                    <a:pt x="254" y="590"/>
                  </a:lnTo>
                  <a:close/>
                  <a:moveTo>
                    <a:pt x="322" y="638"/>
                  </a:moveTo>
                  <a:lnTo>
                    <a:pt x="322" y="638"/>
                  </a:lnTo>
                  <a:lnTo>
                    <a:pt x="320" y="642"/>
                  </a:lnTo>
                  <a:lnTo>
                    <a:pt x="320" y="644"/>
                  </a:lnTo>
                  <a:lnTo>
                    <a:pt x="320" y="648"/>
                  </a:lnTo>
                  <a:lnTo>
                    <a:pt x="324" y="652"/>
                  </a:lnTo>
                  <a:lnTo>
                    <a:pt x="324" y="652"/>
                  </a:lnTo>
                  <a:lnTo>
                    <a:pt x="328" y="652"/>
                  </a:lnTo>
                  <a:lnTo>
                    <a:pt x="330" y="650"/>
                  </a:lnTo>
                  <a:lnTo>
                    <a:pt x="330" y="646"/>
                  </a:lnTo>
                  <a:lnTo>
                    <a:pt x="326" y="640"/>
                  </a:lnTo>
                  <a:lnTo>
                    <a:pt x="322" y="638"/>
                  </a:lnTo>
                  <a:lnTo>
                    <a:pt x="322" y="638"/>
                  </a:lnTo>
                  <a:close/>
                  <a:moveTo>
                    <a:pt x="84" y="370"/>
                  </a:moveTo>
                  <a:lnTo>
                    <a:pt x="84" y="370"/>
                  </a:lnTo>
                  <a:lnTo>
                    <a:pt x="86" y="370"/>
                  </a:lnTo>
                  <a:lnTo>
                    <a:pt x="88" y="370"/>
                  </a:lnTo>
                  <a:lnTo>
                    <a:pt x="92" y="366"/>
                  </a:lnTo>
                  <a:lnTo>
                    <a:pt x="94" y="360"/>
                  </a:lnTo>
                  <a:lnTo>
                    <a:pt x="94" y="354"/>
                  </a:lnTo>
                  <a:lnTo>
                    <a:pt x="108" y="358"/>
                  </a:lnTo>
                  <a:lnTo>
                    <a:pt x="108" y="358"/>
                  </a:lnTo>
                  <a:lnTo>
                    <a:pt x="106" y="360"/>
                  </a:lnTo>
                  <a:lnTo>
                    <a:pt x="104" y="362"/>
                  </a:lnTo>
                  <a:lnTo>
                    <a:pt x="102" y="368"/>
                  </a:lnTo>
                  <a:lnTo>
                    <a:pt x="102" y="380"/>
                  </a:lnTo>
                  <a:lnTo>
                    <a:pt x="102" y="380"/>
                  </a:lnTo>
                  <a:lnTo>
                    <a:pt x="96" y="380"/>
                  </a:lnTo>
                  <a:lnTo>
                    <a:pt x="92" y="378"/>
                  </a:lnTo>
                  <a:lnTo>
                    <a:pt x="90" y="374"/>
                  </a:lnTo>
                  <a:lnTo>
                    <a:pt x="84" y="370"/>
                  </a:lnTo>
                  <a:lnTo>
                    <a:pt x="84" y="370"/>
                  </a:lnTo>
                  <a:close/>
                  <a:moveTo>
                    <a:pt x="424" y="102"/>
                  </a:moveTo>
                  <a:lnTo>
                    <a:pt x="424" y="102"/>
                  </a:lnTo>
                  <a:lnTo>
                    <a:pt x="420" y="100"/>
                  </a:lnTo>
                  <a:lnTo>
                    <a:pt x="416" y="102"/>
                  </a:lnTo>
                  <a:lnTo>
                    <a:pt x="406" y="104"/>
                  </a:lnTo>
                  <a:lnTo>
                    <a:pt x="402" y="104"/>
                  </a:lnTo>
                  <a:lnTo>
                    <a:pt x="396" y="104"/>
                  </a:lnTo>
                  <a:lnTo>
                    <a:pt x="392" y="102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90" y="102"/>
                  </a:lnTo>
                  <a:lnTo>
                    <a:pt x="392" y="106"/>
                  </a:lnTo>
                  <a:lnTo>
                    <a:pt x="396" y="108"/>
                  </a:lnTo>
                  <a:lnTo>
                    <a:pt x="400" y="108"/>
                  </a:lnTo>
                  <a:lnTo>
                    <a:pt x="414" y="106"/>
                  </a:lnTo>
                  <a:lnTo>
                    <a:pt x="424" y="102"/>
                  </a:lnTo>
                  <a:lnTo>
                    <a:pt x="424" y="102"/>
                  </a:lnTo>
                  <a:close/>
                  <a:moveTo>
                    <a:pt x="424" y="82"/>
                  </a:moveTo>
                  <a:lnTo>
                    <a:pt x="424" y="82"/>
                  </a:lnTo>
                  <a:lnTo>
                    <a:pt x="430" y="82"/>
                  </a:lnTo>
                  <a:lnTo>
                    <a:pt x="430" y="82"/>
                  </a:lnTo>
                  <a:lnTo>
                    <a:pt x="434" y="84"/>
                  </a:lnTo>
                  <a:lnTo>
                    <a:pt x="438" y="88"/>
                  </a:lnTo>
                  <a:lnTo>
                    <a:pt x="444" y="90"/>
                  </a:lnTo>
                  <a:lnTo>
                    <a:pt x="446" y="90"/>
                  </a:lnTo>
                  <a:lnTo>
                    <a:pt x="450" y="88"/>
                  </a:lnTo>
                  <a:lnTo>
                    <a:pt x="450" y="88"/>
                  </a:lnTo>
                  <a:lnTo>
                    <a:pt x="448" y="86"/>
                  </a:lnTo>
                  <a:lnTo>
                    <a:pt x="444" y="88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38" y="86"/>
                  </a:lnTo>
                  <a:lnTo>
                    <a:pt x="438" y="82"/>
                  </a:lnTo>
                  <a:lnTo>
                    <a:pt x="436" y="80"/>
                  </a:lnTo>
                  <a:lnTo>
                    <a:pt x="430" y="82"/>
                  </a:lnTo>
                  <a:lnTo>
                    <a:pt x="430" y="82"/>
                  </a:lnTo>
                  <a:lnTo>
                    <a:pt x="426" y="82"/>
                  </a:lnTo>
                  <a:lnTo>
                    <a:pt x="424" y="82"/>
                  </a:lnTo>
                  <a:lnTo>
                    <a:pt x="424" y="82"/>
                  </a:lnTo>
                  <a:close/>
                  <a:moveTo>
                    <a:pt x="180" y="164"/>
                  </a:moveTo>
                  <a:lnTo>
                    <a:pt x="166" y="160"/>
                  </a:lnTo>
                  <a:lnTo>
                    <a:pt x="166" y="160"/>
                  </a:lnTo>
                  <a:lnTo>
                    <a:pt x="154" y="170"/>
                  </a:lnTo>
                  <a:lnTo>
                    <a:pt x="154" y="170"/>
                  </a:lnTo>
                  <a:lnTo>
                    <a:pt x="180" y="164"/>
                  </a:lnTo>
                  <a:lnTo>
                    <a:pt x="180" y="164"/>
                  </a:lnTo>
                  <a:close/>
                  <a:moveTo>
                    <a:pt x="62" y="280"/>
                  </a:moveTo>
                  <a:lnTo>
                    <a:pt x="62" y="280"/>
                  </a:lnTo>
                  <a:lnTo>
                    <a:pt x="64" y="282"/>
                  </a:lnTo>
                  <a:lnTo>
                    <a:pt x="66" y="284"/>
                  </a:lnTo>
                  <a:lnTo>
                    <a:pt x="66" y="290"/>
                  </a:lnTo>
                  <a:lnTo>
                    <a:pt x="64" y="298"/>
                  </a:lnTo>
                  <a:lnTo>
                    <a:pt x="60" y="302"/>
                  </a:lnTo>
                  <a:lnTo>
                    <a:pt x="60" y="302"/>
                  </a:lnTo>
                  <a:lnTo>
                    <a:pt x="66" y="300"/>
                  </a:lnTo>
                  <a:lnTo>
                    <a:pt x="70" y="296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8" y="276"/>
                  </a:lnTo>
                  <a:lnTo>
                    <a:pt x="78" y="276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4" y="284"/>
                  </a:lnTo>
                  <a:lnTo>
                    <a:pt x="70" y="282"/>
                  </a:lnTo>
                  <a:lnTo>
                    <a:pt x="66" y="280"/>
                  </a:lnTo>
                  <a:lnTo>
                    <a:pt x="64" y="274"/>
                  </a:lnTo>
                  <a:lnTo>
                    <a:pt x="58" y="288"/>
                  </a:lnTo>
                  <a:lnTo>
                    <a:pt x="62" y="280"/>
                  </a:lnTo>
                  <a:close/>
                  <a:moveTo>
                    <a:pt x="130" y="564"/>
                  </a:moveTo>
                  <a:lnTo>
                    <a:pt x="130" y="564"/>
                  </a:lnTo>
                  <a:lnTo>
                    <a:pt x="138" y="566"/>
                  </a:lnTo>
                  <a:lnTo>
                    <a:pt x="142" y="568"/>
                  </a:lnTo>
                  <a:lnTo>
                    <a:pt x="146" y="576"/>
                  </a:lnTo>
                  <a:lnTo>
                    <a:pt x="146" y="576"/>
                  </a:lnTo>
                  <a:lnTo>
                    <a:pt x="142" y="576"/>
                  </a:lnTo>
                  <a:lnTo>
                    <a:pt x="138" y="572"/>
                  </a:lnTo>
                  <a:lnTo>
                    <a:pt x="134" y="568"/>
                  </a:lnTo>
                  <a:lnTo>
                    <a:pt x="130" y="564"/>
                  </a:lnTo>
                  <a:lnTo>
                    <a:pt x="130" y="564"/>
                  </a:lnTo>
                  <a:close/>
                  <a:moveTo>
                    <a:pt x="102" y="192"/>
                  </a:moveTo>
                  <a:lnTo>
                    <a:pt x="102" y="192"/>
                  </a:lnTo>
                  <a:lnTo>
                    <a:pt x="100" y="198"/>
                  </a:lnTo>
                  <a:lnTo>
                    <a:pt x="100" y="202"/>
                  </a:lnTo>
                  <a:lnTo>
                    <a:pt x="102" y="202"/>
                  </a:lnTo>
                  <a:lnTo>
                    <a:pt x="106" y="202"/>
                  </a:lnTo>
                  <a:lnTo>
                    <a:pt x="112" y="202"/>
                  </a:lnTo>
                  <a:lnTo>
                    <a:pt x="114" y="204"/>
                  </a:lnTo>
                  <a:lnTo>
                    <a:pt x="114" y="208"/>
                  </a:lnTo>
                  <a:lnTo>
                    <a:pt x="120" y="200"/>
                  </a:lnTo>
                  <a:lnTo>
                    <a:pt x="120" y="200"/>
                  </a:lnTo>
                  <a:lnTo>
                    <a:pt x="118" y="206"/>
                  </a:lnTo>
                  <a:lnTo>
                    <a:pt x="116" y="208"/>
                  </a:lnTo>
                  <a:lnTo>
                    <a:pt x="114" y="208"/>
                  </a:lnTo>
                  <a:lnTo>
                    <a:pt x="110" y="208"/>
                  </a:lnTo>
                  <a:lnTo>
                    <a:pt x="104" y="208"/>
                  </a:lnTo>
                  <a:lnTo>
                    <a:pt x="102" y="210"/>
                  </a:lnTo>
                  <a:lnTo>
                    <a:pt x="100" y="212"/>
                  </a:lnTo>
                  <a:lnTo>
                    <a:pt x="102" y="206"/>
                  </a:lnTo>
                  <a:lnTo>
                    <a:pt x="102" y="206"/>
                  </a:lnTo>
                  <a:lnTo>
                    <a:pt x="100" y="202"/>
                  </a:lnTo>
                  <a:lnTo>
                    <a:pt x="98" y="202"/>
                  </a:lnTo>
                  <a:lnTo>
                    <a:pt x="94" y="204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88" y="200"/>
                  </a:lnTo>
                  <a:lnTo>
                    <a:pt x="94" y="194"/>
                  </a:lnTo>
                  <a:lnTo>
                    <a:pt x="100" y="190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92"/>
                  </a:lnTo>
                  <a:close/>
                  <a:moveTo>
                    <a:pt x="138" y="580"/>
                  </a:moveTo>
                  <a:lnTo>
                    <a:pt x="138" y="580"/>
                  </a:lnTo>
                  <a:lnTo>
                    <a:pt x="144" y="582"/>
                  </a:lnTo>
                  <a:lnTo>
                    <a:pt x="146" y="586"/>
                  </a:lnTo>
                  <a:lnTo>
                    <a:pt x="148" y="588"/>
                  </a:lnTo>
                  <a:lnTo>
                    <a:pt x="146" y="592"/>
                  </a:lnTo>
                  <a:lnTo>
                    <a:pt x="146" y="600"/>
                  </a:lnTo>
                  <a:lnTo>
                    <a:pt x="146" y="602"/>
                  </a:lnTo>
                  <a:lnTo>
                    <a:pt x="148" y="606"/>
                  </a:lnTo>
                  <a:lnTo>
                    <a:pt x="148" y="606"/>
                  </a:lnTo>
                  <a:lnTo>
                    <a:pt x="142" y="604"/>
                  </a:lnTo>
                  <a:lnTo>
                    <a:pt x="140" y="602"/>
                  </a:lnTo>
                  <a:lnTo>
                    <a:pt x="138" y="600"/>
                  </a:lnTo>
                  <a:lnTo>
                    <a:pt x="140" y="596"/>
                  </a:lnTo>
                  <a:lnTo>
                    <a:pt x="140" y="588"/>
                  </a:lnTo>
                  <a:lnTo>
                    <a:pt x="140" y="584"/>
                  </a:lnTo>
                  <a:lnTo>
                    <a:pt x="138" y="580"/>
                  </a:lnTo>
                  <a:lnTo>
                    <a:pt x="138" y="580"/>
                  </a:lnTo>
                  <a:close/>
                  <a:moveTo>
                    <a:pt x="12" y="318"/>
                  </a:moveTo>
                  <a:lnTo>
                    <a:pt x="12" y="316"/>
                  </a:lnTo>
                  <a:lnTo>
                    <a:pt x="20" y="298"/>
                  </a:lnTo>
                  <a:lnTo>
                    <a:pt x="20" y="300"/>
                  </a:lnTo>
                  <a:lnTo>
                    <a:pt x="12" y="318"/>
                  </a:lnTo>
                  <a:close/>
                </a:path>
              </a:pathLst>
            </a:custGeom>
            <a:solidFill>
              <a:srgbClr val="C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sz="700" dirty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cxnSp>
          <p:nvCxnSpPr>
            <p:cNvPr id="243" name="구부러진 연결선 242"/>
            <p:cNvCxnSpPr>
              <a:stCxn id="229" idx="3"/>
            </p:cNvCxnSpPr>
            <p:nvPr/>
          </p:nvCxnSpPr>
          <p:spPr>
            <a:xfrm>
              <a:off x="5600589" y="6118684"/>
              <a:ext cx="263756" cy="12654"/>
            </a:xfrm>
            <a:prstGeom prst="curvedConnector3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구부러진 연결선 243"/>
            <p:cNvCxnSpPr/>
            <p:nvPr/>
          </p:nvCxnSpPr>
          <p:spPr>
            <a:xfrm rot="5400000" flipH="1" flipV="1">
              <a:off x="6202285" y="5893989"/>
              <a:ext cx="306302" cy="10685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ctangle 122"/>
            <p:cNvSpPr>
              <a:spLocks noChangeArrowheads="1"/>
            </p:cNvSpPr>
            <p:nvPr/>
          </p:nvSpPr>
          <p:spPr bwMode="auto">
            <a:xfrm>
              <a:off x="5810727" y="6216631"/>
              <a:ext cx="535819" cy="204230"/>
            </a:xfrm>
            <a:prstGeom prst="roundRect">
              <a:avLst>
                <a:gd name="adj" fmla="val 6276"/>
              </a:avLst>
            </a:prstGeom>
            <a:noFill/>
            <a:ln w="6350" algn="ctr">
              <a:noFill/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정상</a:t>
              </a:r>
            </a:p>
          </p:txBody>
        </p:sp>
      </p:grpSp>
      <p:grpSp>
        <p:nvGrpSpPr>
          <p:cNvPr id="246" name="그룹 245"/>
          <p:cNvGrpSpPr/>
          <p:nvPr/>
        </p:nvGrpSpPr>
        <p:grpSpPr>
          <a:xfrm>
            <a:off x="672928" y="5101093"/>
            <a:ext cx="973066" cy="169277"/>
            <a:chOff x="815387" y="3234180"/>
            <a:chExt cx="973066" cy="169277"/>
          </a:xfrm>
        </p:grpSpPr>
        <p:grpSp>
          <p:nvGrpSpPr>
            <p:cNvPr id="247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249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250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248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705321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테스트 절차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89963" y="5399421"/>
            <a:ext cx="6568724" cy="1793403"/>
            <a:chOff x="841272" y="6246744"/>
            <a:chExt cx="6066107" cy="1656177"/>
          </a:xfrm>
        </p:grpSpPr>
        <p:sp>
          <p:nvSpPr>
            <p:cNvPr id="251" name="Rectangle 19"/>
            <p:cNvSpPr>
              <a:spLocks noChangeArrowheads="1"/>
            </p:cNvSpPr>
            <p:nvPr/>
          </p:nvSpPr>
          <p:spPr bwMode="auto">
            <a:xfrm>
              <a:off x="841273" y="6246744"/>
              <a:ext cx="1485993" cy="1656177"/>
            </a:xfrm>
            <a:prstGeom prst="snip2SameRect">
              <a:avLst>
                <a:gd name="adj1" fmla="val 6551"/>
                <a:gd name="adj2" fmla="val 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36000" rIns="0" bIns="0" anchor="t" anchorCtr="0"/>
            <a:lstStyle/>
            <a:p>
              <a:pPr algn="ctr" defTabSz="684213" latinLnBrk="0">
                <a:spcAft>
                  <a:spcPts val="0"/>
                </a:spcAft>
              </a:pPr>
              <a:r>
                <a:rPr lang="ko-KR" altLang="en-US" sz="1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테스트 샘플 데이터 준비</a:t>
              </a:r>
              <a:endParaRPr lang="ko-KR" altLang="en-US" sz="1000" dirty="0">
                <a:gradFill>
                  <a:gsLst>
                    <a:gs pos="97083">
                      <a:schemeClr val="bg1"/>
                    </a:gs>
                    <a:gs pos="87083">
                      <a:schemeClr val="bg1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52" name="TextBox 83"/>
            <p:cNvSpPr txBox="1">
              <a:spLocks noChangeArrowheads="1"/>
            </p:cNvSpPr>
            <p:nvPr/>
          </p:nvSpPr>
          <p:spPr bwMode="auto">
            <a:xfrm>
              <a:off x="841272" y="6599339"/>
              <a:ext cx="1485993" cy="123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108000" rIns="0" bIns="36000">
              <a:noAutofit/>
            </a:bodyPr>
            <a:lstStyle>
              <a:lvl1pPr marL="87313" indent="-87313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7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연관업무 </a:t>
              </a:r>
              <a:r>
                <a:rPr lang="ko-KR" altLang="en-US" sz="900" spc="-7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관계자와의 테스트 </a:t>
              </a:r>
              <a:r>
                <a:rPr lang="ko-KR" altLang="en-US" sz="900" spc="-7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 시</a:t>
              </a: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 </a:t>
              </a: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고려사항 및 지원내용 협의</a:t>
              </a: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endParaRPr lang="ko-KR" altLang="en-US" sz="9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253" name="Rectangle 19"/>
            <p:cNvSpPr>
              <a:spLocks noChangeArrowheads="1"/>
            </p:cNvSpPr>
            <p:nvPr/>
          </p:nvSpPr>
          <p:spPr bwMode="auto">
            <a:xfrm>
              <a:off x="2367977" y="6246744"/>
              <a:ext cx="1485993" cy="1656177"/>
            </a:xfrm>
            <a:prstGeom prst="snip2SameRect">
              <a:avLst>
                <a:gd name="adj1" fmla="val 6551"/>
                <a:gd name="adj2" fmla="val 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36000" rIns="0" bIns="0" anchor="t" anchorCtr="0"/>
            <a:lstStyle/>
            <a:p>
              <a:pPr algn="ctr" defTabSz="684213" latinLnBrk="0">
                <a:spcAft>
                  <a:spcPts val="0"/>
                </a:spcAft>
              </a:pPr>
              <a:r>
                <a:rPr lang="ko-KR" altLang="en-US" sz="1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개발환경 테스트 사전점검</a:t>
              </a:r>
              <a:endParaRPr lang="ko-KR" altLang="en-US" sz="1000" dirty="0">
                <a:gradFill>
                  <a:gsLst>
                    <a:gs pos="97083">
                      <a:schemeClr val="bg1"/>
                    </a:gs>
                    <a:gs pos="87083">
                      <a:schemeClr val="bg1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54" name="TextBox 83"/>
            <p:cNvSpPr txBox="1">
              <a:spLocks noChangeArrowheads="1"/>
            </p:cNvSpPr>
            <p:nvPr/>
          </p:nvSpPr>
          <p:spPr bwMode="auto">
            <a:xfrm>
              <a:off x="2367976" y="6599339"/>
              <a:ext cx="1485993" cy="123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108000" rIns="0" bIns="36000">
              <a:noAutofit/>
            </a:bodyPr>
            <a:lstStyle>
              <a:lvl1pPr marL="87313" indent="-87313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개발환경점검</a:t>
              </a:r>
              <a:endParaRPr lang="ko-KR" altLang="en-US" sz="9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현황모니터링환경 확인</a:t>
              </a:r>
              <a:endParaRPr lang="en-US" altLang="ko-KR" sz="900" spc="-6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테스트를 위한 인</a:t>
              </a: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적</a:t>
              </a:r>
              <a:r>
                <a:rPr lang="en-US" altLang="ko-KR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/</a:t>
              </a:r>
              <a:r>
                <a:rPr lang="ko-KR" altLang="en-US" sz="900" spc="-6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물적자원</a:t>
              </a:r>
              <a:r>
                <a:rPr lang="en-US" altLang="ko-KR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/>
              </a:r>
              <a:br>
                <a:rPr lang="en-US" altLang="ko-KR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</a:b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준비사항 확인</a:t>
              </a:r>
              <a:endParaRPr lang="en-US" altLang="ko-KR" sz="900" spc="-6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개발환경테스트를 </a:t>
              </a: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위한 </a:t>
              </a: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사전준비</a:t>
              </a:r>
              <a:endParaRPr lang="ko-KR" altLang="en-US" sz="900" spc="-6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255" name="Rectangle 19"/>
            <p:cNvSpPr>
              <a:spLocks noChangeArrowheads="1"/>
            </p:cNvSpPr>
            <p:nvPr/>
          </p:nvSpPr>
          <p:spPr bwMode="auto">
            <a:xfrm>
              <a:off x="3894681" y="6246744"/>
              <a:ext cx="1485993" cy="1656177"/>
            </a:xfrm>
            <a:prstGeom prst="snip2SameRect">
              <a:avLst>
                <a:gd name="adj1" fmla="val 6551"/>
                <a:gd name="adj2" fmla="val 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36000" rIns="0" bIns="0" anchor="t" anchorCtr="0"/>
            <a:lstStyle/>
            <a:p>
              <a:pPr algn="ctr" defTabSz="684213" latinLnBrk="0">
                <a:spcAft>
                  <a:spcPts val="0"/>
                </a:spcAft>
              </a:pPr>
              <a:r>
                <a:rPr lang="ko-KR" altLang="en-US" sz="1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개발환경 테스트</a:t>
              </a:r>
              <a:endParaRPr lang="ko-KR" altLang="en-US" sz="1000" dirty="0">
                <a:gradFill>
                  <a:gsLst>
                    <a:gs pos="97083">
                      <a:schemeClr val="bg1"/>
                    </a:gs>
                    <a:gs pos="87083">
                      <a:schemeClr val="bg1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56" name="TextBox 83"/>
            <p:cNvSpPr txBox="1">
              <a:spLocks noChangeArrowheads="1"/>
            </p:cNvSpPr>
            <p:nvPr/>
          </p:nvSpPr>
          <p:spPr bwMode="auto">
            <a:xfrm>
              <a:off x="3894680" y="6599339"/>
              <a:ext cx="1485993" cy="123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108000" rIns="0" bIns="36000">
              <a:noAutofit/>
            </a:bodyPr>
            <a:lstStyle>
              <a:lvl1pPr marL="87313" indent="-87313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운영이관 전 </a:t>
              </a: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운영환경과 같은 개발환경 구성에서 테스트 진행</a:t>
              </a:r>
              <a:endParaRPr lang="ko-KR" altLang="en-US" sz="9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테스트완료 </a:t>
              </a: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후 복구진행</a:t>
              </a:r>
            </a:p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endParaRPr lang="ko-KR" altLang="en-US" sz="900" spc="-4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Rix모던고딕 L" pitchFamily="18" charset="-127"/>
                <a:ea typeface="Rix모던고딕 L" pitchFamily="18" charset="-127"/>
              </a:endParaRPr>
            </a:p>
          </p:txBody>
        </p:sp>
        <p:sp>
          <p:nvSpPr>
            <p:cNvPr id="257" name="Rectangle 19"/>
            <p:cNvSpPr>
              <a:spLocks noChangeArrowheads="1"/>
            </p:cNvSpPr>
            <p:nvPr/>
          </p:nvSpPr>
          <p:spPr bwMode="auto">
            <a:xfrm>
              <a:off x="5421386" y="6246744"/>
              <a:ext cx="1485993" cy="1656177"/>
            </a:xfrm>
            <a:prstGeom prst="snip2SameRect">
              <a:avLst>
                <a:gd name="adj1" fmla="val 6551"/>
                <a:gd name="adj2" fmla="val 0"/>
              </a:avLst>
            </a:prstGeom>
            <a:solidFill>
              <a:srgbClr val="2860A4"/>
            </a:solidFill>
            <a:ln>
              <a:noFill/>
            </a:ln>
            <a:effectLst>
              <a:outerShdw blurRad="63500" algn="ctr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36000" rIns="0" bIns="0" anchor="t" anchorCtr="0"/>
            <a:lstStyle/>
            <a:p>
              <a:pPr algn="ctr" defTabSz="684213" latinLnBrk="0">
                <a:spcAft>
                  <a:spcPts val="0"/>
                </a:spcAft>
              </a:pPr>
              <a:r>
                <a:rPr lang="ko-KR" altLang="en-US" sz="10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결과보고</a:t>
              </a:r>
              <a:endParaRPr lang="ko-KR" altLang="en-US" sz="1000" dirty="0">
                <a:gradFill>
                  <a:gsLst>
                    <a:gs pos="97083">
                      <a:schemeClr val="bg1"/>
                    </a:gs>
                    <a:gs pos="87083">
                      <a:schemeClr val="bg1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58" name="TextBox 83"/>
            <p:cNvSpPr txBox="1">
              <a:spLocks noChangeArrowheads="1"/>
            </p:cNvSpPr>
            <p:nvPr/>
          </p:nvSpPr>
          <p:spPr bwMode="auto">
            <a:xfrm>
              <a:off x="5421385" y="6599339"/>
              <a:ext cx="1485993" cy="123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108000" rIns="0" bIns="36000">
              <a:noAutofit/>
            </a:bodyPr>
            <a:lstStyle>
              <a:lvl1pPr marL="87313" indent="-87313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algn="l" fontAlgn="base" latinLnBrk="1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80975" indent="-95250" eaLnBrk="0" latinLnBrk="0" hangingPunct="0"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개발환경 </a:t>
              </a: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테스트 보고</a:t>
              </a:r>
            </a:p>
            <a:p>
              <a:pPr indent="76200" fontAlgn="t">
                <a:lnSpc>
                  <a:spcPct val="120000"/>
                </a:lnSpc>
                <a:spcBef>
                  <a:spcPts val="0"/>
                </a:spcBef>
                <a:tabLst>
                  <a:tab pos="266678" algn="l"/>
                </a:tabLst>
              </a:pPr>
              <a:r>
                <a:rPr lang="en-US" altLang="ko-KR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- </a:t>
              </a:r>
              <a:r>
                <a:rPr lang="ko-KR" altLang="en-US" sz="900" spc="-6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개발환경 </a:t>
              </a:r>
              <a:r>
                <a:rPr lang="ko-KR" altLang="en-US" sz="900" spc="-6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Rix모던고딕 L" pitchFamily="18" charset="-127"/>
                  <a:ea typeface="Rix모던고딕 L" pitchFamily="18" charset="-127"/>
                </a:rPr>
                <a:t>테스트 보고서</a:t>
              </a: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803046" y="7625938"/>
            <a:ext cx="4536202" cy="684075"/>
            <a:chOff x="1864471" y="4261049"/>
            <a:chExt cx="4112564" cy="684075"/>
          </a:xfrm>
        </p:grpSpPr>
        <p:pic>
          <p:nvPicPr>
            <p:cNvPr id="260" name="Picture 12" descr="도형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5" t="11368" r="56543" b="81020"/>
            <a:stretch>
              <a:fillRect/>
            </a:stretch>
          </p:blipFill>
          <p:spPr bwMode="auto">
            <a:xfrm rot="5400000">
              <a:off x="3627563" y="4357112"/>
              <a:ext cx="540000" cy="347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12" descr="도형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5" t="11368" r="56543" b="81020"/>
            <a:stretch>
              <a:fillRect/>
            </a:stretch>
          </p:blipFill>
          <p:spPr bwMode="auto">
            <a:xfrm rot="5400000">
              <a:off x="2690028" y="4396423"/>
              <a:ext cx="324000" cy="208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2" name="Picture 12" descr="도형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5" t="11368" r="56543" b="81020"/>
            <a:stretch>
              <a:fillRect/>
            </a:stretch>
          </p:blipFill>
          <p:spPr bwMode="auto">
            <a:xfrm rot="5400000">
              <a:off x="4793906" y="4377886"/>
              <a:ext cx="252000" cy="162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3" name="Picture 12" descr="도형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5" t="11368" r="56543" b="81020"/>
            <a:stretch>
              <a:fillRect/>
            </a:stretch>
          </p:blipFill>
          <p:spPr bwMode="auto">
            <a:xfrm rot="5400000">
              <a:off x="5710673" y="4678761"/>
              <a:ext cx="324000" cy="20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4" name="Picture 12" descr="도형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95" t="11368" r="56543" b="81020"/>
            <a:stretch>
              <a:fillRect/>
            </a:stretch>
          </p:blipFill>
          <p:spPr bwMode="auto">
            <a:xfrm rot="5400000">
              <a:off x="1816997" y="4490657"/>
              <a:ext cx="266867" cy="171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0" name="그룹 299"/>
          <p:cNvGrpSpPr/>
          <p:nvPr/>
        </p:nvGrpSpPr>
        <p:grpSpPr>
          <a:xfrm>
            <a:off x="672928" y="7319999"/>
            <a:ext cx="2064712" cy="169277"/>
            <a:chOff x="815387" y="3234180"/>
            <a:chExt cx="2064712" cy="169277"/>
          </a:xfrm>
        </p:grpSpPr>
        <p:grpSp>
          <p:nvGrpSpPr>
            <p:cNvPr id="301" name="Group 470"/>
            <p:cNvGrpSpPr>
              <a:grpSpLocks/>
            </p:cNvGrpSpPr>
            <p:nvPr/>
          </p:nvGrpSpPr>
          <p:grpSpPr bwMode="auto">
            <a:xfrm>
              <a:off x="815387" y="3272756"/>
              <a:ext cx="185738" cy="93662"/>
              <a:chOff x="169" y="1914"/>
              <a:chExt cx="121" cy="61"/>
            </a:xfrm>
          </p:grpSpPr>
          <p:sp>
            <p:nvSpPr>
              <p:cNvPr id="305" name="Line 471"/>
              <p:cNvSpPr>
                <a:spLocks noChangeShapeType="1"/>
              </p:cNvSpPr>
              <p:nvPr/>
            </p:nvSpPr>
            <p:spPr bwMode="auto">
              <a:xfrm>
                <a:off x="176" y="1944"/>
                <a:ext cx="114" cy="0"/>
              </a:xfrm>
              <a:prstGeom prst="line">
                <a:avLst/>
              </a:prstGeom>
              <a:noFill/>
              <a:ln w="12700">
                <a:solidFill>
                  <a:srgbClr val="C0C0C0"/>
                </a:solidFill>
                <a:prstDash val="sysDot"/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308" name="Oval 472"/>
              <p:cNvSpPr>
                <a:spLocks noChangeArrowheads="1"/>
              </p:cNvSpPr>
              <p:nvPr/>
            </p:nvSpPr>
            <p:spPr bwMode="auto">
              <a:xfrm>
                <a:off x="169" y="1914"/>
                <a:ext cx="62" cy="61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fontAlgn="base" latinLnBrk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302" name="Text Box 821"/>
            <p:cNvSpPr txBox="1">
              <a:spLocks noChangeArrowheads="1"/>
            </p:cNvSpPr>
            <p:nvPr/>
          </p:nvSpPr>
          <p:spPr bwMode="auto">
            <a:xfrm>
              <a:off x="1083132" y="3234180"/>
              <a:ext cx="1796967" cy="169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latin typeface="나눔고딕 ExtraBold" pitchFamily="50" charset="-127"/>
                  <a:ea typeface="나눔고딕 ExtraBold" pitchFamily="50" charset="-127"/>
                </a:rPr>
                <a:t>시스템 전환 시 주요 점검 항목</a:t>
              </a:r>
              <a:endParaRPr kumimoji="1" lang="ko-KR" altLang="en-US" sz="11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90804" y="7525698"/>
            <a:ext cx="2079781" cy="2648526"/>
            <a:chOff x="578612" y="7525698"/>
            <a:chExt cx="2079781" cy="2648526"/>
          </a:xfrm>
        </p:grpSpPr>
        <p:grpSp>
          <p:nvGrpSpPr>
            <p:cNvPr id="8" name="그룹 7"/>
            <p:cNvGrpSpPr/>
            <p:nvPr/>
          </p:nvGrpSpPr>
          <p:grpSpPr>
            <a:xfrm>
              <a:off x="578612" y="8348394"/>
              <a:ext cx="2079781" cy="1825830"/>
              <a:chOff x="629082" y="8593199"/>
              <a:chExt cx="1978841" cy="1825830"/>
            </a:xfrm>
          </p:grpSpPr>
          <p:sp>
            <p:nvSpPr>
              <p:cNvPr id="265" name="직사각형 264"/>
              <p:cNvSpPr/>
              <p:nvPr/>
            </p:nvSpPr>
            <p:spPr>
              <a:xfrm>
                <a:off x="629082" y="8593199"/>
                <a:ext cx="1978841" cy="1825830"/>
              </a:xfrm>
              <a:prstGeom prst="rect">
                <a:avLst/>
              </a:prstGeom>
              <a:pattFill prst="dotGrid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33" tIns="45716" rIns="91433" bIns="45716" anchor="ctr"/>
              <a:lstStyle/>
              <a:p>
                <a:pPr defTabSz="1035009"/>
                <a:endParaRPr lang="ko-KR" altLang="en-US" sz="2000" dirty="0">
                  <a:solidFill>
                    <a:schemeClr val="tx1"/>
                  </a:solidFill>
                  <a:latin typeface="나눔고딕" panose="020D0604000000000000" pitchFamily="50" charset="-127"/>
                </a:endParaRPr>
              </a:p>
            </p:txBody>
          </p:sp>
          <p:sp>
            <p:nvSpPr>
              <p:cNvPr id="295" name="Rectangle 69"/>
              <p:cNvSpPr>
                <a:spLocks noChangeArrowheads="1"/>
              </p:cNvSpPr>
              <p:nvPr/>
            </p:nvSpPr>
            <p:spPr bwMode="auto">
              <a:xfrm>
                <a:off x="686897" y="8956989"/>
                <a:ext cx="1850086" cy="1373059"/>
              </a:xfrm>
              <a:prstGeom prst="rect">
                <a:avLst/>
              </a:prstGeom>
              <a:noFill/>
            </p:spPr>
            <p:txBody>
              <a:bodyPr wrap="square" lIns="72000" tIns="36000" rIns="36000" bIns="36000" rtlCol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최적의 전환 및 가동 환경구성</a:t>
                </a:r>
              </a:p>
              <a:p>
                <a:pPr marL="182563" lvl="1" indent="-90488" defTabSz="1035009" latinLnBrk="0">
                  <a:spcBef>
                    <a:spcPts val="300"/>
                  </a:spcBef>
                  <a:spcAft>
                    <a:spcPts val="0"/>
                  </a:spcAft>
                  <a:buFont typeface="Rix모던고딕 L" pitchFamily="18" charset="-127"/>
                  <a:buChar char="-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전환 시나리오 및 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조직구성</a:t>
                </a:r>
                <a:endParaRPr lang="en-US" altLang="ko-KR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2563" indent="-90488" defTabSz="1035009" latinLnBrk="0">
                  <a:spcBef>
                    <a:spcPts val="300"/>
                  </a:spcBef>
                  <a:spcAft>
                    <a:spcPts val="0"/>
                  </a:spcAft>
                  <a:buFont typeface="Rix모던고딕 L" pitchFamily="18" charset="-127"/>
                  <a:buChar char="-"/>
                </a:pP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체계적 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진척관리      </a:t>
                </a:r>
              </a:p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전환 및 가동단계의 치밀한 상세 </a:t>
                </a:r>
                <a:r>
                  <a:rPr kumimoji="0" lang="ko-KR" altLang="en-US" sz="900" kern="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공정별</a:t>
                </a: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작업지시</a:t>
                </a:r>
              </a:p>
              <a:p>
                <a:pPr marL="182563" lvl="1" indent="-90488" defTabSz="1035009" latinLnBrk="0">
                  <a:spcBef>
                    <a:spcPts val="300"/>
                  </a:spcBef>
                  <a:spcAft>
                    <a:spcPts val="0"/>
                  </a:spcAft>
                  <a:buFont typeface="Rix모던고딕 L" pitchFamily="18" charset="-127"/>
                  <a:buChar char="-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·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시간 </a:t>
                </a:r>
                <a:r>
                  <a:rPr lang="ko-KR" altLang="en-US" sz="9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단위별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작업지시</a:t>
                </a:r>
              </a:p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전환 및 가동단계 수행 시 장애발생 최소화</a:t>
                </a: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1090688" y="7525698"/>
              <a:ext cx="1012224" cy="1123306"/>
              <a:chOff x="1263396" y="3709085"/>
              <a:chExt cx="1170734" cy="1299210"/>
            </a:xfrm>
          </p:grpSpPr>
          <p:grpSp>
            <p:nvGrpSpPr>
              <p:cNvPr id="272" name="그룹 271"/>
              <p:cNvGrpSpPr/>
              <p:nvPr/>
            </p:nvGrpSpPr>
            <p:grpSpPr>
              <a:xfrm>
                <a:off x="1263396" y="3837562"/>
                <a:ext cx="1170734" cy="1170733"/>
                <a:chOff x="1203041" y="6232875"/>
                <a:chExt cx="1225834" cy="1225834"/>
              </a:xfrm>
            </p:grpSpPr>
            <p:sp>
              <p:nvSpPr>
                <p:cNvPr id="276" name="타원 275"/>
                <p:cNvSpPr/>
                <p:nvPr/>
              </p:nvSpPr>
              <p:spPr bwMode="auto">
                <a:xfrm>
                  <a:off x="1203041" y="6232875"/>
                  <a:ext cx="1225834" cy="122583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rgbClr val="CCECFF"/>
                  </a:solidFill>
                </a:ln>
                <a:effectLst>
                  <a:innerShdw blurRad="114300">
                    <a:prstClr val="black"/>
                  </a:innerShdw>
                </a:effectLst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800"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77" name="원호 276"/>
                <p:cNvSpPr/>
                <p:nvPr/>
              </p:nvSpPr>
              <p:spPr bwMode="auto">
                <a:xfrm rot="18900000">
                  <a:off x="1203041" y="6232875"/>
                  <a:ext cx="1225834" cy="1225834"/>
                </a:xfrm>
                <a:prstGeom prst="arc">
                  <a:avLst/>
                </a:prstGeom>
                <a:solidFill>
                  <a:schemeClr val="bg1"/>
                </a:solidFill>
                <a:ln w="57150">
                  <a:solidFill>
                    <a:srgbClr val="2999FF"/>
                  </a:solidFill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800"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273" name="Group 107"/>
              <p:cNvGrpSpPr>
                <a:grpSpLocks/>
              </p:cNvGrpSpPr>
              <p:nvPr/>
            </p:nvGrpSpPr>
            <p:grpSpPr bwMode="auto">
              <a:xfrm>
                <a:off x="1729700" y="3709085"/>
                <a:ext cx="238125" cy="258762"/>
                <a:chOff x="5383" y="2388"/>
                <a:chExt cx="168" cy="172"/>
              </a:xfrm>
            </p:grpSpPr>
            <p:pic>
              <p:nvPicPr>
                <p:cNvPr id="274" name="Picture 296" descr="설명회(도식) copy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83" y="2388"/>
                  <a:ext cx="168" cy="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75" name="Text Box 297"/>
                <p:cNvSpPr txBox="1">
                  <a:spLocks noChangeArrowheads="1"/>
                </p:cNvSpPr>
                <p:nvPr/>
              </p:nvSpPr>
              <p:spPr bwMode="auto">
                <a:xfrm>
                  <a:off x="5436" y="2405"/>
                  <a:ext cx="60" cy="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latinLnBrk="0">
                    <a:spcBef>
                      <a:spcPct val="20000"/>
                    </a:spcBef>
                  </a:pPr>
                  <a:r>
                    <a:rPr kumimoji="0" lang="en-US" altLang="ko-KR"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1</a:t>
                  </a:r>
                </a:p>
              </p:txBody>
            </p:sp>
          </p:grpSp>
        </p:grpSp>
        <p:sp>
          <p:nvSpPr>
            <p:cNvPr id="294" name="Rectangle 954"/>
            <p:cNvSpPr>
              <a:spLocks noChangeArrowheads="1"/>
            </p:cNvSpPr>
            <p:nvPr/>
          </p:nvSpPr>
          <p:spPr bwMode="auto">
            <a:xfrm>
              <a:off x="1280848" y="7839070"/>
              <a:ext cx="63639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상세 </a:t>
              </a:r>
              <a:r>
                <a:rPr lang="ko-KR" altLang="en-US" sz="1000" dirty="0" err="1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공정별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작업지시로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장애발생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최소화 </a:t>
              </a:r>
              <a:endParaRPr lang="ko-KR" alt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35372" y="7711789"/>
            <a:ext cx="2081000" cy="2211531"/>
            <a:chOff x="2890236" y="7711789"/>
            <a:chExt cx="2081000" cy="2211531"/>
          </a:xfrm>
        </p:grpSpPr>
        <p:grpSp>
          <p:nvGrpSpPr>
            <p:cNvPr id="9" name="그룹 8"/>
            <p:cNvGrpSpPr/>
            <p:nvPr/>
          </p:nvGrpSpPr>
          <p:grpSpPr>
            <a:xfrm>
              <a:off x="2890236" y="8534482"/>
              <a:ext cx="2081000" cy="1388838"/>
              <a:chOff x="2940736" y="8779290"/>
              <a:chExt cx="1980000" cy="1363067"/>
            </a:xfrm>
          </p:grpSpPr>
          <p:sp>
            <p:nvSpPr>
              <p:cNvPr id="268" name="직사각형 267"/>
              <p:cNvSpPr/>
              <p:nvPr/>
            </p:nvSpPr>
            <p:spPr>
              <a:xfrm>
                <a:off x="2940736" y="8779290"/>
                <a:ext cx="1980000" cy="1363067"/>
              </a:xfrm>
              <a:prstGeom prst="rect">
                <a:avLst/>
              </a:prstGeom>
              <a:pattFill prst="dotGrid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33" tIns="45716" rIns="91433" bIns="45716" anchor="ctr"/>
              <a:lstStyle/>
              <a:p>
                <a:pPr defTabSz="1035009"/>
                <a:endParaRPr lang="ko-KR" altLang="en-US" sz="2000" dirty="0">
                  <a:solidFill>
                    <a:schemeClr val="tx1"/>
                  </a:solidFill>
                  <a:latin typeface="나눔고딕" panose="020D0604000000000000" pitchFamily="50" charset="-127"/>
                  <a:ea typeface="굴림" pitchFamily="50" charset="-127"/>
                </a:endParaRPr>
              </a:p>
            </p:txBody>
          </p:sp>
          <p:sp>
            <p:nvSpPr>
              <p:cNvPr id="297" name="Rectangle 69"/>
              <p:cNvSpPr>
                <a:spLocks noChangeArrowheads="1"/>
              </p:cNvSpPr>
              <p:nvPr/>
            </p:nvSpPr>
            <p:spPr bwMode="auto">
              <a:xfrm>
                <a:off x="3040644" y="9143080"/>
                <a:ext cx="1814997" cy="980644"/>
              </a:xfrm>
              <a:prstGeom prst="rect">
                <a:avLst/>
              </a:prstGeom>
              <a:noFill/>
            </p:spPr>
            <p:txBody>
              <a:bodyPr wrap="square" lIns="72000" tIns="36000" rIns="36000" bIns="36000" rtlCol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장비 사전설치 및 데이터 백업을 위한 사전 작업 수행</a:t>
                </a:r>
              </a:p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데이터의 사전 변환 작업 수행</a:t>
                </a:r>
              </a:p>
              <a:p>
                <a:pPr marL="114300" indent="-114300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ysClr val="window" lastClr="FFFFFF">
                      <a:lumMod val="50000"/>
                    </a:sysClr>
                  </a:buClr>
                  <a:buFont typeface="Wingdings" pitchFamily="2" charset="2"/>
                  <a:buChar char="§"/>
                </a:pP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프로그램 적재</a:t>
                </a:r>
                <a:r>
                  <a:rPr kumimoji="0" lang="en-US" altLang="ko-KR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DB</a:t>
                </a: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변경 스크립트 및 환경파일 등 시스템 변경 작업을 위한 사전준비</a:t>
                </a:r>
                <a:r>
                  <a:rPr kumimoji="0" lang="en-US" altLang="ko-KR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kumimoji="0" lang="ko-KR" altLang="en-US" sz="900" kern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검증</a:t>
                </a:r>
              </a:p>
            </p:txBody>
          </p:sp>
        </p:grpSp>
        <p:grpSp>
          <p:nvGrpSpPr>
            <p:cNvPr id="279" name="그룹 278"/>
            <p:cNvGrpSpPr/>
            <p:nvPr/>
          </p:nvGrpSpPr>
          <p:grpSpPr>
            <a:xfrm>
              <a:off x="3442970" y="7822871"/>
              <a:ext cx="1012224" cy="1012224"/>
              <a:chOff x="1203041" y="6232875"/>
              <a:chExt cx="1225834" cy="1225834"/>
            </a:xfrm>
          </p:grpSpPr>
          <p:sp>
            <p:nvSpPr>
              <p:cNvPr id="283" name="타원 282"/>
              <p:cNvSpPr/>
              <p:nvPr/>
            </p:nvSpPr>
            <p:spPr bwMode="auto">
              <a:xfrm>
                <a:off x="1203041" y="6232875"/>
                <a:ext cx="1225834" cy="122583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CBE4B6"/>
                </a:solidFill>
              </a:ln>
              <a:effectLst>
                <a:innerShdw blurRad="114300">
                  <a:prstClr val="black"/>
                </a:innerShdw>
              </a:effectLst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원호 283"/>
              <p:cNvSpPr/>
              <p:nvPr/>
            </p:nvSpPr>
            <p:spPr bwMode="auto">
              <a:xfrm rot="18900000">
                <a:off x="1203041" y="6232875"/>
                <a:ext cx="1225834" cy="1225834"/>
              </a:xfrm>
              <a:prstGeom prst="arc">
                <a:avLst/>
              </a:prstGeom>
              <a:solidFill>
                <a:schemeClr val="bg1"/>
              </a:solidFill>
              <a:ln w="57150">
                <a:solidFill>
                  <a:srgbClr val="6AA13D"/>
                </a:solidFill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14327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800">
                  <a:latin typeface="맑은 고딕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280" name="Group 107"/>
            <p:cNvGrpSpPr>
              <a:grpSpLocks/>
            </p:cNvGrpSpPr>
            <p:nvPr/>
          </p:nvGrpSpPr>
          <p:grpSpPr bwMode="auto">
            <a:xfrm>
              <a:off x="3846140" y="7711789"/>
              <a:ext cx="205885" cy="223727"/>
              <a:chOff x="5383" y="2388"/>
              <a:chExt cx="168" cy="172"/>
            </a:xfrm>
          </p:grpSpPr>
          <p:pic>
            <p:nvPicPr>
              <p:cNvPr id="281" name="Picture 296" descr="설명회(도식) copy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3" y="2388"/>
                <a:ext cx="168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2" name="Text Box 297"/>
              <p:cNvSpPr txBox="1">
                <a:spLocks noChangeArrowheads="1"/>
              </p:cNvSpPr>
              <p:nvPr/>
            </p:nvSpPr>
            <p:spPr bwMode="auto">
              <a:xfrm>
                <a:off x="5436" y="2405"/>
                <a:ext cx="60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latinLnBrk="0">
                  <a:spcBef>
                    <a:spcPct val="20000"/>
                  </a:spcBef>
                </a:pPr>
                <a:r>
                  <a:rPr kumimoji="0" lang="en-US" altLang="ko-KR" b="1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96" name="Rectangle 954"/>
            <p:cNvSpPr>
              <a:spLocks noChangeArrowheads="1"/>
            </p:cNvSpPr>
            <p:nvPr/>
          </p:nvSpPr>
          <p:spPr bwMode="auto">
            <a:xfrm>
              <a:off x="3621676" y="8025161"/>
              <a:ext cx="63639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철저한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사전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준비를 통한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안정적인 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</a:t>
              </a: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전환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77609" y="7597706"/>
            <a:ext cx="2081000" cy="2576518"/>
            <a:chOff x="5156857" y="7597706"/>
            <a:chExt cx="2081000" cy="2576518"/>
          </a:xfrm>
        </p:grpSpPr>
        <p:sp>
          <p:nvSpPr>
            <p:cNvPr id="269" name="직사각형 268"/>
            <p:cNvSpPr/>
            <p:nvPr/>
          </p:nvSpPr>
          <p:spPr>
            <a:xfrm>
              <a:off x="5156857" y="8420402"/>
              <a:ext cx="2081000" cy="1753822"/>
            </a:xfrm>
            <a:prstGeom prst="rect">
              <a:avLst/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91433" tIns="45716" rIns="91433" bIns="45716" anchor="ctr"/>
            <a:lstStyle/>
            <a:p>
              <a:pPr defTabSz="1035009"/>
              <a:endPara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굴림" pitchFamily="50" charset="-127"/>
              </a:endParaRPr>
            </a:p>
          </p:txBody>
        </p:sp>
        <p:sp>
          <p:nvSpPr>
            <p:cNvPr id="299" name="Rectangle 69"/>
            <p:cNvSpPr>
              <a:spLocks noChangeArrowheads="1"/>
            </p:cNvSpPr>
            <p:nvPr/>
          </p:nvSpPr>
          <p:spPr bwMode="auto">
            <a:xfrm>
              <a:off x="5239771" y="8784192"/>
              <a:ext cx="1918915" cy="980644"/>
            </a:xfrm>
            <a:prstGeom prst="rect">
              <a:avLst/>
            </a:prstGeom>
            <a:noFill/>
          </p:spPr>
          <p:txBody>
            <a:bodyPr wrap="square" lIns="72000" tIns="36000" rIns="36000" bIns="36000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14300" indent="-114300" fontAlgn="auto" latinLnBrk="0">
                <a:spcBef>
                  <a:spcPts val="300"/>
                </a:spcBef>
                <a:spcAft>
                  <a:spcPts val="0"/>
                </a:spcAft>
                <a:buClr>
                  <a:sysClr val="window" lastClr="FFFFFF">
                    <a:lumMod val="50000"/>
                  </a:sysClr>
                </a:buClr>
                <a:buFont typeface="Wingdings" pitchFamily="2" charset="2"/>
                <a:buChar char="§"/>
              </a:pPr>
              <a:r>
                <a:rPr kumimoji="0" lang="ko-KR" altLang="en-US" sz="9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전환작업의 일괄적인 통제</a:t>
              </a:r>
            </a:p>
            <a:p>
              <a:pPr marL="114300" indent="-114300" fontAlgn="auto" latinLnBrk="0">
                <a:spcBef>
                  <a:spcPts val="300"/>
                </a:spcBef>
                <a:spcAft>
                  <a:spcPts val="0"/>
                </a:spcAft>
                <a:buClr>
                  <a:sysClr val="window" lastClr="FFFFFF">
                    <a:lumMod val="50000"/>
                  </a:sysClr>
                </a:buClr>
                <a:buFont typeface="Wingdings" pitchFamily="2" charset="2"/>
                <a:buChar char="§"/>
              </a:pPr>
              <a:r>
                <a:rPr kumimoji="0" lang="ko-KR" altLang="en-US" sz="9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전환교육 실무반을 통한 사전 전환 교육의 실시</a:t>
              </a:r>
            </a:p>
            <a:p>
              <a:pPr marL="114300" indent="-114300" fontAlgn="auto" latinLnBrk="0">
                <a:spcBef>
                  <a:spcPts val="300"/>
                </a:spcBef>
                <a:spcAft>
                  <a:spcPts val="0"/>
                </a:spcAft>
                <a:buClr>
                  <a:sysClr val="window" lastClr="FFFFFF">
                    <a:lumMod val="50000"/>
                  </a:sysClr>
                </a:buClr>
                <a:buFont typeface="Wingdings" pitchFamily="2" charset="2"/>
                <a:buChar char="§"/>
              </a:pPr>
              <a:r>
                <a:rPr kumimoji="0" lang="ko-KR" altLang="en-US" sz="9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전환리허설을 주도적으로 운영하여 </a:t>
              </a:r>
              <a:r>
                <a:rPr kumimoji="0" lang="ko-KR" altLang="en-US" sz="9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체계적인 전환통제</a:t>
              </a:r>
              <a:r>
                <a:rPr kumimoji="0" lang="en-US" altLang="ko-KR" sz="9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(Control Tower</a:t>
              </a:r>
              <a:r>
                <a:rPr kumimoji="0" lang="en-US" altLang="ko-KR" sz="9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kumimoji="0" lang="ko-KR" altLang="en-US" sz="9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 수행</a:t>
              </a:r>
            </a:p>
          </p:txBody>
        </p:sp>
        <p:grpSp>
          <p:nvGrpSpPr>
            <p:cNvPr id="286" name="그룹 285"/>
            <p:cNvGrpSpPr/>
            <p:nvPr/>
          </p:nvGrpSpPr>
          <p:grpSpPr>
            <a:xfrm>
              <a:off x="5703025" y="7597706"/>
              <a:ext cx="1012224" cy="1123306"/>
              <a:chOff x="5471856" y="3709085"/>
              <a:chExt cx="1170733" cy="1299210"/>
            </a:xfrm>
          </p:grpSpPr>
          <p:grpSp>
            <p:nvGrpSpPr>
              <p:cNvPr id="288" name="그룹 287"/>
              <p:cNvGrpSpPr/>
              <p:nvPr/>
            </p:nvGrpSpPr>
            <p:grpSpPr>
              <a:xfrm>
                <a:off x="5471856" y="3837562"/>
                <a:ext cx="1170733" cy="1170733"/>
                <a:chOff x="1203041" y="6232875"/>
                <a:chExt cx="1225834" cy="1225834"/>
              </a:xfrm>
            </p:grpSpPr>
            <p:sp>
              <p:nvSpPr>
                <p:cNvPr id="292" name="타원 291"/>
                <p:cNvSpPr/>
                <p:nvPr/>
              </p:nvSpPr>
              <p:spPr bwMode="auto">
                <a:xfrm>
                  <a:off x="1203041" y="6232875"/>
                  <a:ext cx="1225834" cy="122583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85000"/>
                    </a:schemeClr>
                  </a:solidFill>
                </a:ln>
                <a:effectLst>
                  <a:innerShdw blurRad="114300">
                    <a:prstClr val="black"/>
                  </a:innerShdw>
                </a:effectLst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800"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93" name="원호 292"/>
                <p:cNvSpPr/>
                <p:nvPr/>
              </p:nvSpPr>
              <p:spPr bwMode="auto">
                <a:xfrm rot="18900000">
                  <a:off x="1203041" y="6232875"/>
                  <a:ext cx="1225834" cy="1225834"/>
                </a:xfrm>
                <a:prstGeom prst="arc">
                  <a:avLst/>
                </a:prstGeom>
                <a:solidFill>
                  <a:schemeClr val="bg1"/>
                </a:solidFill>
                <a:ln w="57150">
                  <a:solidFill>
                    <a:srgbClr val="FD7403"/>
                  </a:solidFill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R" altLang="en-US" sz="1800">
                    <a:latin typeface="맑은 고딕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289" name="Group 107"/>
              <p:cNvGrpSpPr>
                <a:grpSpLocks/>
              </p:cNvGrpSpPr>
              <p:nvPr/>
            </p:nvGrpSpPr>
            <p:grpSpPr bwMode="auto">
              <a:xfrm>
                <a:off x="5938161" y="3709085"/>
                <a:ext cx="238125" cy="258762"/>
                <a:chOff x="5383" y="2388"/>
                <a:chExt cx="168" cy="172"/>
              </a:xfrm>
            </p:grpSpPr>
            <p:pic>
              <p:nvPicPr>
                <p:cNvPr id="290" name="Picture 296" descr="설명회(도식) copy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83" y="2388"/>
                  <a:ext cx="168" cy="1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1" name="Text Box 297"/>
                <p:cNvSpPr txBox="1">
                  <a:spLocks noChangeArrowheads="1"/>
                </p:cNvSpPr>
                <p:nvPr/>
              </p:nvSpPr>
              <p:spPr bwMode="auto">
                <a:xfrm>
                  <a:off x="5436" y="2405"/>
                  <a:ext cx="60" cy="1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latinLnBrk="0">
                    <a:spcBef>
                      <a:spcPct val="20000"/>
                    </a:spcBef>
                  </a:pPr>
                  <a:r>
                    <a:rPr kumimoji="0" lang="en-US" altLang="ko-KR" b="1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3</a:t>
                  </a:r>
                  <a:endParaRPr kumimoji="0" lang="en-US" altLang="ko-KR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98" name="Rectangle 954"/>
            <p:cNvSpPr>
              <a:spLocks noChangeArrowheads="1"/>
            </p:cNvSpPr>
            <p:nvPr/>
          </p:nvSpPr>
          <p:spPr bwMode="auto">
            <a:xfrm>
              <a:off x="5800562" y="7903384"/>
              <a:ext cx="791884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latinLnBrk="0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전환 전담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조직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가동을 </a:t>
              </a: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통해</a:t>
              </a:r>
            </a:p>
            <a:p>
              <a:pPr algn="ctr" latinLnBrk="0">
                <a:spcBef>
                  <a:spcPct val="10000"/>
                </a:spcBef>
              </a:pPr>
              <a:r>
                <a:rPr lang="ko-KR" altLang="en-US" sz="10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혼란</a:t>
              </a:r>
              <a: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000" dirty="0" smtClean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최소화</a:t>
              </a:r>
              <a:endParaRPr lang="ko-KR" altLang="en-US" sz="1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16" name="Rectangle 95"/>
          <p:cNvSpPr txBox="1">
            <a:spLocks noChangeArrowheads="1"/>
          </p:cNvSpPr>
          <p:nvPr/>
        </p:nvSpPr>
        <p:spPr>
          <a:xfrm>
            <a:off x="1451680" y="452844"/>
            <a:ext cx="5602424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r" defTabSz="1647633" fontAlgn="base" latinLnBrk="0">
              <a:spcBef>
                <a:spcPct val="0"/>
              </a:spcBef>
              <a:spcAft>
                <a:spcPct val="0"/>
              </a:spcAft>
              <a:buNone/>
              <a:defRPr sz="1000" spc="-5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III. </a:t>
            </a:r>
            <a:r>
              <a:rPr lang="ko-KR" altLang="en-US" dirty="0" smtClean="0"/>
              <a:t>기술 및 기능 </a:t>
            </a:r>
            <a:r>
              <a:rPr lang="en-US" altLang="ko-KR" dirty="0" smtClean="0"/>
              <a:t>&gt; 2. </a:t>
            </a:r>
            <a:r>
              <a:rPr lang="ko-KR" altLang="en-US" dirty="0" smtClean="0"/>
              <a:t>기능 요구사항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의약품 일련번호 정보관리시스템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7426</TotalTime>
  <Words>1018</Words>
  <Application>Microsoft Office PowerPoint</Application>
  <PresentationFormat>사용자 지정</PresentationFormat>
  <Paragraphs>337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9" baseType="lpstr">
      <vt:lpstr>Monotype Sorts</vt:lpstr>
      <vt:lpstr>Rix고딕 L</vt:lpstr>
      <vt:lpstr>Rix모던고딕 B</vt:lpstr>
      <vt:lpstr>Rix모던고딕 EB</vt:lpstr>
      <vt:lpstr>Rix모던고딕 L</vt:lpstr>
      <vt:lpstr>굴림</vt:lpstr>
      <vt:lpstr>나눔고딕</vt:lpstr>
      <vt:lpstr>나눔고딕 ExtraBold</vt:lpstr>
      <vt:lpstr>맑은 고딕</vt:lpstr>
      <vt:lpstr>-윤명조160</vt:lpstr>
      <vt:lpstr>-파랑새B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</dc:creator>
  <cp:lastModifiedBy>Registered User</cp:lastModifiedBy>
  <cp:revision>574</cp:revision>
  <cp:lastPrinted>2015-05-12T00:21:40Z</cp:lastPrinted>
  <dcterms:created xsi:type="dcterms:W3CDTF">2014-11-10T08:12:19Z</dcterms:created>
  <dcterms:modified xsi:type="dcterms:W3CDTF">2015-05-15T06:13:12Z</dcterms:modified>
</cp:coreProperties>
</file>